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diagrams/data1.xml" ContentType="application/vnd.openxmlformats-officedocument.drawingml.diagramData+xml"/>
  <Override PartName="/ppt/presentation.xml" ContentType="application/vnd.openxmlformats-officedocument.presentationml.presentation.main+xml"/>
  <Override PartName="/ppt/slides/slide2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Masters/slideMaster1.xml" ContentType="application/vnd.openxmlformats-officedocument.presentationml.slideMaster+xml"/>
  <Override PartName="/ppt/notesSlides/notesSlide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7.xml" ContentType="application/vnd.openxmlformats-officedocument.presentationml.notesSlide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6.xml" ContentType="application/vnd.openxmlformats-officedocument.presentationml.slideLayout+xml"/>
  <Override PartName="/ppt/notesSlides/notesSlide4.xml" ContentType="application/vnd.openxmlformats-officedocument.presentationml.notesSlide+xml"/>
  <Override PartName="/ppt/slideLayouts/slideLayout17.xml" ContentType="application/vnd.openxmlformats-officedocument.presentationml.slideLayout+xml"/>
  <Override PartName="/ppt/slideLayouts/slideLayout19.xml" ContentType="application/vnd.openxmlformats-officedocument.presentationml.slideLayout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slideLayouts/slideLayout18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5.xml" ContentType="application/vnd.openxmlformats-officedocument.presentationml.notesSlid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notesSlides/notesSlide6.xml" ContentType="application/vnd.openxmlformats-officedocument.presentationml.notesSlide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1.xml" ContentType="application/vnd.openxmlformats-officedocument.theme+xml"/>
  <Override PartName="/ppt/handoutMasters/handoutMaster1.xml" ContentType="application/vnd.openxmlformats-officedocument.presentationml.handoutMaster+xml"/>
  <Override PartName="/ppt/diagrams/drawing1.xml" ContentType="application/vnd.ms-office.drawingml.diagramDrawing+xml"/>
  <Override PartName="/ppt/notesMasters/notesMaster1.xml" ContentType="application/vnd.openxmlformats-officedocument.presentationml.notesMaster+xml"/>
  <Override PartName="/ppt/diagrams/quickStyle1.xml" ContentType="application/vnd.openxmlformats-officedocument.drawingml.diagramStyle+xml"/>
  <Override PartName="/ppt/theme/theme3.xml" ContentType="application/vnd.openxmlformats-officedocument.theme+xml"/>
  <Override PartName="/ppt/theme/theme2.xml" ContentType="application/vnd.openxmlformats-officedocument.theme+xml"/>
  <Override PartName="/ppt/diagrams/colors1.xml" ContentType="application/vnd.openxmlformats-officedocument.drawingml.diagramColors+xml"/>
  <Override PartName="/ppt/diagrams/layout1.xml" ContentType="application/vnd.openxmlformats-officedocument.drawingml.diagramLayout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4679" r:id="rId1"/>
  </p:sldMasterIdLst>
  <p:notesMasterIdLst>
    <p:notesMasterId r:id="rId18"/>
  </p:notesMasterIdLst>
  <p:handoutMasterIdLst>
    <p:handoutMasterId r:id="rId19"/>
  </p:handoutMasterIdLst>
  <p:sldIdLst>
    <p:sldId id="256" r:id="rId2"/>
    <p:sldId id="321" r:id="rId3"/>
    <p:sldId id="322" r:id="rId4"/>
    <p:sldId id="323" r:id="rId5"/>
    <p:sldId id="324" r:id="rId6"/>
    <p:sldId id="325" r:id="rId7"/>
    <p:sldId id="326" r:id="rId8"/>
    <p:sldId id="327" r:id="rId9"/>
    <p:sldId id="329" r:id="rId10"/>
    <p:sldId id="330" r:id="rId11"/>
    <p:sldId id="331" r:id="rId12"/>
    <p:sldId id="336" r:id="rId13"/>
    <p:sldId id="332" r:id="rId14"/>
    <p:sldId id="337" r:id="rId15"/>
    <p:sldId id="338" r:id="rId16"/>
    <p:sldId id="339" r:id="rId17"/>
  </p:sldIdLst>
  <p:sldSz cx="9144000" cy="5143500" type="screen16x9"/>
  <p:notesSz cx="6858000" cy="9144000"/>
  <p:defaultTextStyle>
    <a:lvl1pPr marL="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9pPr>
    <a:extLst/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06699"/>
    <a:srgbClr val="99CCFF"/>
    <a:srgbClr val="33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130" autoAdjust="0"/>
    <p:restoredTop sz="80044" autoAdjust="0"/>
  </p:normalViewPr>
  <p:slideViewPr>
    <p:cSldViewPr>
      <p:cViewPr varScale="1">
        <p:scale>
          <a:sx n="124" d="100"/>
          <a:sy n="124" d="100"/>
        </p:scale>
        <p:origin x="108" y="37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92" d="100"/>
          <a:sy n="92" d="100"/>
        </p:scale>
        <p:origin x="-3780" y="-11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customXml" Target="../customXml/item3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ustomXml" Target="../customXml/item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ustomXml" Target="../customXml/item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3D25695-6EE0-4650-BF9C-4243F8A5546A}" type="doc">
      <dgm:prSet loTypeId="urn:microsoft.com/office/officeart/2008/layout/HorizontalMultiLevelHierarchy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D7DC3BDB-F1F3-4F76-8C3D-80E7F36990BD}">
      <dgm:prSet phldrT="[Text]"/>
      <dgm:spPr>
        <a:solidFill>
          <a:schemeClr val="accent3">
            <a:lumMod val="50000"/>
          </a:schemeClr>
        </a:solidFill>
      </dgm:spPr>
      <dgm:t>
        <a:bodyPr/>
        <a:lstStyle/>
        <a:p>
          <a:r>
            <a:rPr lang="en-GB" dirty="0" smtClean="0"/>
            <a:t>C++11 Casts</a:t>
          </a:r>
          <a:endParaRPr lang="en-GB" dirty="0"/>
        </a:p>
      </dgm:t>
    </dgm:pt>
    <dgm:pt modelId="{D4D31F70-B992-46B7-91FD-A50FD18462C7}" type="parTrans" cxnId="{81716D90-695D-498A-B125-D08CC7FF957C}">
      <dgm:prSet/>
      <dgm:spPr/>
      <dgm:t>
        <a:bodyPr/>
        <a:lstStyle/>
        <a:p>
          <a:endParaRPr lang="en-GB"/>
        </a:p>
      </dgm:t>
    </dgm:pt>
    <dgm:pt modelId="{7446C618-91B5-4176-82A4-764BBFCB0920}" type="sibTrans" cxnId="{81716D90-695D-498A-B125-D08CC7FF957C}">
      <dgm:prSet/>
      <dgm:spPr/>
      <dgm:t>
        <a:bodyPr/>
        <a:lstStyle/>
        <a:p>
          <a:endParaRPr lang="en-GB"/>
        </a:p>
      </dgm:t>
    </dgm:pt>
    <dgm:pt modelId="{F007B698-D39A-4486-A071-609A6860018B}">
      <dgm:prSet phldrT="[Text]"/>
      <dgm:spPr>
        <a:solidFill>
          <a:schemeClr val="accent3">
            <a:lumMod val="50000"/>
          </a:schemeClr>
        </a:solidFill>
      </dgm:spPr>
      <dgm:t>
        <a:bodyPr/>
        <a:lstStyle/>
        <a:p>
          <a:r>
            <a:rPr lang="en-GB" b="1" dirty="0" err="1" smtClean="0"/>
            <a:t>static_cast</a:t>
          </a:r>
          <a:r>
            <a:rPr lang="en-GB" dirty="0" smtClean="0"/>
            <a:t>&lt;type&gt;(</a:t>
          </a:r>
          <a:r>
            <a:rPr lang="en-GB" dirty="0" err="1" smtClean="0"/>
            <a:t>arg</a:t>
          </a:r>
          <a:r>
            <a:rPr lang="en-GB" dirty="0" smtClean="0"/>
            <a:t>)</a:t>
          </a:r>
          <a:endParaRPr lang="en-GB" dirty="0"/>
        </a:p>
      </dgm:t>
    </dgm:pt>
    <dgm:pt modelId="{5101CD3D-5FC8-43CC-AC9E-42AC6302ED5D}" type="parTrans" cxnId="{2B615259-CB49-4354-89D9-659D0788A254}">
      <dgm:prSet/>
      <dgm:spPr>
        <a:solidFill>
          <a:schemeClr val="accent3">
            <a:lumMod val="50000"/>
          </a:schemeClr>
        </a:solidFill>
        <a:ln>
          <a:solidFill>
            <a:schemeClr val="accent3">
              <a:lumMod val="50000"/>
            </a:schemeClr>
          </a:solidFill>
        </a:ln>
      </dgm:spPr>
      <dgm:t>
        <a:bodyPr/>
        <a:lstStyle/>
        <a:p>
          <a:endParaRPr lang="en-GB"/>
        </a:p>
      </dgm:t>
    </dgm:pt>
    <dgm:pt modelId="{7BDA0FEC-B861-4F06-9CF0-048ECF1C8B01}" type="sibTrans" cxnId="{2B615259-CB49-4354-89D9-659D0788A254}">
      <dgm:prSet/>
      <dgm:spPr/>
      <dgm:t>
        <a:bodyPr/>
        <a:lstStyle/>
        <a:p>
          <a:endParaRPr lang="en-GB"/>
        </a:p>
      </dgm:t>
    </dgm:pt>
    <dgm:pt modelId="{4A513E22-B434-4F1D-A4E0-A055B38F482A}">
      <dgm:prSet phldrT="[Text]"/>
      <dgm:spPr>
        <a:solidFill>
          <a:schemeClr val="accent3">
            <a:lumMod val="50000"/>
          </a:schemeClr>
        </a:solidFill>
      </dgm:spPr>
      <dgm:t>
        <a:bodyPr/>
        <a:lstStyle/>
        <a:p>
          <a:r>
            <a:rPr lang="en-GB" b="1" dirty="0" err="1" smtClean="0">
              <a:solidFill>
                <a:schemeClr val="bg1"/>
              </a:solidFill>
              <a:effectLst/>
              <a:latin typeface="+mn-lt"/>
              <a:ea typeface="+mn-ea"/>
              <a:cs typeface="+mn-cs"/>
            </a:rPr>
            <a:t>const_cast</a:t>
          </a:r>
          <a:r>
            <a:rPr lang="en-GB" dirty="0" smtClean="0">
              <a:solidFill>
                <a:schemeClr val="bg1"/>
              </a:solidFill>
              <a:effectLst/>
              <a:latin typeface="+mn-lt"/>
              <a:ea typeface="+mn-ea"/>
              <a:cs typeface="+mn-cs"/>
            </a:rPr>
            <a:t>&lt;type&gt;(</a:t>
          </a:r>
          <a:r>
            <a:rPr lang="en-GB" dirty="0" err="1" smtClean="0">
              <a:solidFill>
                <a:schemeClr val="bg1"/>
              </a:solidFill>
              <a:effectLst/>
              <a:latin typeface="+mn-lt"/>
              <a:ea typeface="+mn-ea"/>
              <a:cs typeface="+mn-cs"/>
            </a:rPr>
            <a:t>arg</a:t>
          </a:r>
          <a:r>
            <a:rPr lang="en-GB" dirty="0" smtClean="0">
              <a:solidFill>
                <a:schemeClr val="bg1"/>
              </a:solidFill>
              <a:effectLst/>
              <a:latin typeface="+mn-lt"/>
              <a:ea typeface="+mn-ea"/>
              <a:cs typeface="+mn-cs"/>
            </a:rPr>
            <a:t>)</a:t>
          </a:r>
          <a:endParaRPr lang="en-GB" dirty="0">
            <a:solidFill>
              <a:schemeClr val="bg1"/>
            </a:solidFill>
          </a:endParaRPr>
        </a:p>
      </dgm:t>
    </dgm:pt>
    <dgm:pt modelId="{C8FF1AB3-F03B-41B3-984C-D2779D254A98}" type="parTrans" cxnId="{92067133-6C57-4581-A252-76595353BEBF}">
      <dgm:prSet/>
      <dgm:spPr>
        <a:ln>
          <a:solidFill>
            <a:schemeClr val="accent3">
              <a:lumMod val="50000"/>
            </a:schemeClr>
          </a:solidFill>
        </a:ln>
      </dgm:spPr>
      <dgm:t>
        <a:bodyPr/>
        <a:lstStyle/>
        <a:p>
          <a:endParaRPr lang="en-GB"/>
        </a:p>
      </dgm:t>
    </dgm:pt>
    <dgm:pt modelId="{B27F0345-2DA4-4C72-AFC3-0DF7562540B8}" type="sibTrans" cxnId="{92067133-6C57-4581-A252-76595353BEBF}">
      <dgm:prSet/>
      <dgm:spPr/>
      <dgm:t>
        <a:bodyPr/>
        <a:lstStyle/>
        <a:p>
          <a:endParaRPr lang="en-GB"/>
        </a:p>
      </dgm:t>
    </dgm:pt>
    <dgm:pt modelId="{DD21EA41-98FF-4942-8615-6705E974C1B9}">
      <dgm:prSet phldrT="[Text]"/>
      <dgm:spPr>
        <a:solidFill>
          <a:schemeClr val="accent3">
            <a:lumMod val="50000"/>
          </a:schemeClr>
        </a:solidFill>
      </dgm:spPr>
      <dgm:t>
        <a:bodyPr/>
        <a:lstStyle/>
        <a:p>
          <a:r>
            <a:rPr lang="en-GB" b="1" dirty="0" err="1" smtClean="0">
              <a:solidFill>
                <a:schemeClr val="bg1"/>
              </a:solidFill>
              <a:effectLst/>
              <a:latin typeface="+mn-lt"/>
              <a:ea typeface="+mn-ea"/>
              <a:cs typeface="+mn-cs"/>
            </a:rPr>
            <a:t>dynamic_cast</a:t>
          </a:r>
          <a:r>
            <a:rPr lang="en-GB" dirty="0" smtClean="0">
              <a:solidFill>
                <a:schemeClr val="bg1"/>
              </a:solidFill>
              <a:effectLst/>
              <a:latin typeface="+mn-lt"/>
              <a:ea typeface="+mn-ea"/>
              <a:cs typeface="+mn-cs"/>
            </a:rPr>
            <a:t>&lt;type&gt;(</a:t>
          </a:r>
          <a:r>
            <a:rPr lang="en-GB" dirty="0" err="1" smtClean="0">
              <a:solidFill>
                <a:schemeClr val="bg1"/>
              </a:solidFill>
              <a:effectLst/>
              <a:latin typeface="+mn-lt"/>
              <a:ea typeface="+mn-ea"/>
              <a:cs typeface="+mn-cs"/>
            </a:rPr>
            <a:t>arg</a:t>
          </a:r>
          <a:r>
            <a:rPr lang="en-GB" dirty="0" smtClean="0">
              <a:solidFill>
                <a:schemeClr val="bg1"/>
              </a:solidFill>
              <a:effectLst/>
              <a:latin typeface="+mn-lt"/>
              <a:ea typeface="+mn-ea"/>
              <a:cs typeface="+mn-cs"/>
            </a:rPr>
            <a:t>)</a:t>
          </a:r>
          <a:endParaRPr lang="en-GB" dirty="0">
            <a:solidFill>
              <a:schemeClr val="bg1"/>
            </a:solidFill>
          </a:endParaRPr>
        </a:p>
      </dgm:t>
    </dgm:pt>
    <dgm:pt modelId="{58450376-A7C9-4A22-B8D2-4D86B4D59F3A}" type="parTrans" cxnId="{F7D7FF47-9225-4294-A830-1461CA45E5DD}">
      <dgm:prSet/>
      <dgm:spPr>
        <a:ln>
          <a:solidFill>
            <a:schemeClr val="accent3">
              <a:lumMod val="50000"/>
            </a:schemeClr>
          </a:solidFill>
        </a:ln>
      </dgm:spPr>
      <dgm:t>
        <a:bodyPr/>
        <a:lstStyle/>
        <a:p>
          <a:endParaRPr lang="en-GB"/>
        </a:p>
      </dgm:t>
    </dgm:pt>
    <dgm:pt modelId="{71C0C958-E7E4-4A30-B357-33EF1265DC95}" type="sibTrans" cxnId="{F7D7FF47-9225-4294-A830-1461CA45E5DD}">
      <dgm:prSet/>
      <dgm:spPr/>
      <dgm:t>
        <a:bodyPr/>
        <a:lstStyle/>
        <a:p>
          <a:endParaRPr lang="en-GB"/>
        </a:p>
      </dgm:t>
    </dgm:pt>
    <dgm:pt modelId="{D7F3227B-825C-412B-B801-11E6D5203B3F}">
      <dgm:prSet phldrT="[Text]"/>
      <dgm:spPr>
        <a:solidFill>
          <a:schemeClr val="accent3">
            <a:lumMod val="50000"/>
          </a:schemeClr>
        </a:solidFill>
      </dgm:spPr>
      <dgm:t>
        <a:bodyPr/>
        <a:lstStyle/>
        <a:p>
          <a:r>
            <a:rPr lang="en-GB" b="1" dirty="0" err="1" smtClean="0">
              <a:solidFill>
                <a:schemeClr val="bg1"/>
              </a:solidFill>
              <a:effectLst/>
              <a:latin typeface="+mn-lt"/>
              <a:ea typeface="+mn-ea"/>
              <a:cs typeface="+mn-cs"/>
            </a:rPr>
            <a:t>reinterpret_cast</a:t>
          </a:r>
          <a:r>
            <a:rPr lang="en-GB" dirty="0" smtClean="0">
              <a:solidFill>
                <a:schemeClr val="bg1"/>
              </a:solidFill>
              <a:effectLst/>
              <a:latin typeface="+mn-lt"/>
              <a:ea typeface="+mn-ea"/>
              <a:cs typeface="+mn-cs"/>
            </a:rPr>
            <a:t>&lt;type&gt;(</a:t>
          </a:r>
          <a:r>
            <a:rPr lang="en-GB" dirty="0" err="1" smtClean="0">
              <a:solidFill>
                <a:schemeClr val="bg1"/>
              </a:solidFill>
              <a:effectLst/>
              <a:latin typeface="+mn-lt"/>
              <a:ea typeface="+mn-ea"/>
              <a:cs typeface="+mn-cs"/>
            </a:rPr>
            <a:t>arg</a:t>
          </a:r>
          <a:r>
            <a:rPr lang="en-GB" dirty="0" smtClean="0">
              <a:solidFill>
                <a:schemeClr val="bg1"/>
              </a:solidFill>
              <a:effectLst/>
              <a:latin typeface="+mn-lt"/>
              <a:ea typeface="+mn-ea"/>
              <a:cs typeface="+mn-cs"/>
            </a:rPr>
            <a:t>)</a:t>
          </a:r>
          <a:endParaRPr lang="en-GB" dirty="0">
            <a:solidFill>
              <a:schemeClr val="bg1"/>
            </a:solidFill>
          </a:endParaRPr>
        </a:p>
      </dgm:t>
    </dgm:pt>
    <dgm:pt modelId="{9F8B8B2D-72A4-4BFD-AB0F-B2D9B41379E0}" type="parTrans" cxnId="{57463F95-4FA4-4B90-8B2C-6E82A232C6BE}">
      <dgm:prSet/>
      <dgm:spPr/>
      <dgm:t>
        <a:bodyPr/>
        <a:lstStyle/>
        <a:p>
          <a:endParaRPr lang="en-GB"/>
        </a:p>
      </dgm:t>
    </dgm:pt>
    <dgm:pt modelId="{151ADC2E-3C76-4384-8DFF-A6F691AF6072}" type="sibTrans" cxnId="{57463F95-4FA4-4B90-8B2C-6E82A232C6BE}">
      <dgm:prSet/>
      <dgm:spPr/>
      <dgm:t>
        <a:bodyPr/>
        <a:lstStyle/>
        <a:p>
          <a:endParaRPr lang="en-GB"/>
        </a:p>
      </dgm:t>
    </dgm:pt>
    <dgm:pt modelId="{BECAE828-A471-48CE-BA3E-03DF62E23D73}" type="pres">
      <dgm:prSet presAssocID="{83D25695-6EE0-4650-BF9C-4243F8A5546A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GB"/>
        </a:p>
      </dgm:t>
    </dgm:pt>
    <dgm:pt modelId="{5F9EF5CB-45BA-4108-A4C5-7F7F113BC992}" type="pres">
      <dgm:prSet presAssocID="{D7DC3BDB-F1F3-4F76-8C3D-80E7F36990BD}" presName="root1" presStyleCnt="0"/>
      <dgm:spPr/>
    </dgm:pt>
    <dgm:pt modelId="{313709C1-59F6-48B5-90A0-EF7FEC1671D8}" type="pres">
      <dgm:prSet presAssocID="{D7DC3BDB-F1F3-4F76-8C3D-80E7F36990BD}" presName="LevelOneTextNode" presStyleLbl="node0" presStyleIdx="0" presStyleCnt="1" custScaleX="54810" custScaleY="62585">
        <dgm:presLayoutVars>
          <dgm:chPref val="3"/>
        </dgm:presLayoutVars>
      </dgm:prSet>
      <dgm:spPr/>
      <dgm:t>
        <a:bodyPr/>
        <a:lstStyle/>
        <a:p>
          <a:endParaRPr lang="en-GB"/>
        </a:p>
      </dgm:t>
    </dgm:pt>
    <dgm:pt modelId="{9C812908-2672-4B14-838C-8D67EFE5C340}" type="pres">
      <dgm:prSet presAssocID="{D7DC3BDB-F1F3-4F76-8C3D-80E7F36990BD}" presName="level2hierChild" presStyleCnt="0"/>
      <dgm:spPr/>
    </dgm:pt>
    <dgm:pt modelId="{9D3F18BE-1318-49EB-924F-406D3AC6460E}" type="pres">
      <dgm:prSet presAssocID="{5101CD3D-5FC8-43CC-AC9E-42AC6302ED5D}" presName="conn2-1" presStyleLbl="parChTrans1D2" presStyleIdx="0" presStyleCnt="4"/>
      <dgm:spPr/>
      <dgm:t>
        <a:bodyPr/>
        <a:lstStyle/>
        <a:p>
          <a:endParaRPr lang="en-GB"/>
        </a:p>
      </dgm:t>
    </dgm:pt>
    <dgm:pt modelId="{C28D70C7-1338-4D4E-9853-051A763C73FE}" type="pres">
      <dgm:prSet presAssocID="{5101CD3D-5FC8-43CC-AC9E-42AC6302ED5D}" presName="connTx" presStyleLbl="parChTrans1D2" presStyleIdx="0" presStyleCnt="4"/>
      <dgm:spPr/>
      <dgm:t>
        <a:bodyPr/>
        <a:lstStyle/>
        <a:p>
          <a:endParaRPr lang="en-GB"/>
        </a:p>
      </dgm:t>
    </dgm:pt>
    <dgm:pt modelId="{DB7C9040-227C-44F7-89B3-6034D8292825}" type="pres">
      <dgm:prSet presAssocID="{F007B698-D39A-4486-A071-609A6860018B}" presName="root2" presStyleCnt="0"/>
      <dgm:spPr/>
    </dgm:pt>
    <dgm:pt modelId="{7BE640D9-9D6C-486D-9963-403EB8D25B31}" type="pres">
      <dgm:prSet presAssocID="{F007B698-D39A-4486-A071-609A6860018B}" presName="LevelTwoTextNode" presStyleLbl="node2" presStyleIdx="0" presStyleCnt="4" custScaleY="57793">
        <dgm:presLayoutVars>
          <dgm:chPref val="3"/>
        </dgm:presLayoutVars>
      </dgm:prSet>
      <dgm:spPr/>
      <dgm:t>
        <a:bodyPr/>
        <a:lstStyle/>
        <a:p>
          <a:endParaRPr lang="en-GB"/>
        </a:p>
      </dgm:t>
    </dgm:pt>
    <dgm:pt modelId="{D9C401D5-A076-42D5-B204-1F972AF07EBD}" type="pres">
      <dgm:prSet presAssocID="{F007B698-D39A-4486-A071-609A6860018B}" presName="level3hierChild" presStyleCnt="0"/>
      <dgm:spPr/>
    </dgm:pt>
    <dgm:pt modelId="{4B55B3CF-89A9-4981-AAC9-80DD87135925}" type="pres">
      <dgm:prSet presAssocID="{C8FF1AB3-F03B-41B3-984C-D2779D254A98}" presName="conn2-1" presStyleLbl="parChTrans1D2" presStyleIdx="1" presStyleCnt="4"/>
      <dgm:spPr/>
      <dgm:t>
        <a:bodyPr/>
        <a:lstStyle/>
        <a:p>
          <a:endParaRPr lang="en-GB"/>
        </a:p>
      </dgm:t>
    </dgm:pt>
    <dgm:pt modelId="{529480DD-C0A2-4305-8CAC-1642E2D2C053}" type="pres">
      <dgm:prSet presAssocID="{C8FF1AB3-F03B-41B3-984C-D2779D254A98}" presName="connTx" presStyleLbl="parChTrans1D2" presStyleIdx="1" presStyleCnt="4"/>
      <dgm:spPr/>
      <dgm:t>
        <a:bodyPr/>
        <a:lstStyle/>
        <a:p>
          <a:endParaRPr lang="en-GB"/>
        </a:p>
      </dgm:t>
    </dgm:pt>
    <dgm:pt modelId="{FB6F82ED-9076-421E-80B1-4DF922AB49D3}" type="pres">
      <dgm:prSet presAssocID="{4A513E22-B434-4F1D-A4E0-A055B38F482A}" presName="root2" presStyleCnt="0"/>
      <dgm:spPr/>
    </dgm:pt>
    <dgm:pt modelId="{0BE30B5A-068C-4FBE-9819-8B0181D34086}" type="pres">
      <dgm:prSet presAssocID="{4A513E22-B434-4F1D-A4E0-A055B38F482A}" presName="LevelTwoTextNode" presStyleLbl="node2" presStyleIdx="1" presStyleCnt="4" custScaleY="57793">
        <dgm:presLayoutVars>
          <dgm:chPref val="3"/>
        </dgm:presLayoutVars>
      </dgm:prSet>
      <dgm:spPr/>
      <dgm:t>
        <a:bodyPr/>
        <a:lstStyle/>
        <a:p>
          <a:endParaRPr lang="en-GB"/>
        </a:p>
      </dgm:t>
    </dgm:pt>
    <dgm:pt modelId="{30B40716-79E5-44AC-A808-67E7FE4E56BB}" type="pres">
      <dgm:prSet presAssocID="{4A513E22-B434-4F1D-A4E0-A055B38F482A}" presName="level3hierChild" presStyleCnt="0"/>
      <dgm:spPr/>
    </dgm:pt>
    <dgm:pt modelId="{16854CCA-B7FA-43FA-8658-1696B0BF6085}" type="pres">
      <dgm:prSet presAssocID="{58450376-A7C9-4A22-B8D2-4D86B4D59F3A}" presName="conn2-1" presStyleLbl="parChTrans1D2" presStyleIdx="2" presStyleCnt="4"/>
      <dgm:spPr/>
      <dgm:t>
        <a:bodyPr/>
        <a:lstStyle/>
        <a:p>
          <a:endParaRPr lang="en-GB"/>
        </a:p>
      </dgm:t>
    </dgm:pt>
    <dgm:pt modelId="{38C54E52-F01D-4ABE-9AAE-2AC5EA3CE345}" type="pres">
      <dgm:prSet presAssocID="{58450376-A7C9-4A22-B8D2-4D86B4D59F3A}" presName="connTx" presStyleLbl="parChTrans1D2" presStyleIdx="2" presStyleCnt="4"/>
      <dgm:spPr/>
      <dgm:t>
        <a:bodyPr/>
        <a:lstStyle/>
        <a:p>
          <a:endParaRPr lang="en-GB"/>
        </a:p>
      </dgm:t>
    </dgm:pt>
    <dgm:pt modelId="{8DEEE820-AFFC-4744-B107-26B6E8BBACE8}" type="pres">
      <dgm:prSet presAssocID="{DD21EA41-98FF-4942-8615-6705E974C1B9}" presName="root2" presStyleCnt="0"/>
      <dgm:spPr/>
    </dgm:pt>
    <dgm:pt modelId="{7A0F24F0-A49A-448B-97BD-10D5F812BF6E}" type="pres">
      <dgm:prSet presAssocID="{DD21EA41-98FF-4942-8615-6705E974C1B9}" presName="LevelTwoTextNode" presStyleLbl="node2" presStyleIdx="2" presStyleCnt="4" custScaleY="57793">
        <dgm:presLayoutVars>
          <dgm:chPref val="3"/>
        </dgm:presLayoutVars>
      </dgm:prSet>
      <dgm:spPr/>
      <dgm:t>
        <a:bodyPr/>
        <a:lstStyle/>
        <a:p>
          <a:endParaRPr lang="en-GB"/>
        </a:p>
      </dgm:t>
    </dgm:pt>
    <dgm:pt modelId="{D6FBF804-D2AD-42B9-A77F-45701736EC48}" type="pres">
      <dgm:prSet presAssocID="{DD21EA41-98FF-4942-8615-6705E974C1B9}" presName="level3hierChild" presStyleCnt="0"/>
      <dgm:spPr/>
    </dgm:pt>
    <dgm:pt modelId="{684D7317-0F08-453F-804A-22ECE898B362}" type="pres">
      <dgm:prSet presAssocID="{9F8B8B2D-72A4-4BFD-AB0F-B2D9B41379E0}" presName="conn2-1" presStyleLbl="parChTrans1D2" presStyleIdx="3" presStyleCnt="4"/>
      <dgm:spPr/>
      <dgm:t>
        <a:bodyPr/>
        <a:lstStyle/>
        <a:p>
          <a:endParaRPr lang="en-GB"/>
        </a:p>
      </dgm:t>
    </dgm:pt>
    <dgm:pt modelId="{7472F27F-2A69-4462-A524-0CBCCAA33671}" type="pres">
      <dgm:prSet presAssocID="{9F8B8B2D-72A4-4BFD-AB0F-B2D9B41379E0}" presName="connTx" presStyleLbl="parChTrans1D2" presStyleIdx="3" presStyleCnt="4"/>
      <dgm:spPr/>
      <dgm:t>
        <a:bodyPr/>
        <a:lstStyle/>
        <a:p>
          <a:endParaRPr lang="en-GB"/>
        </a:p>
      </dgm:t>
    </dgm:pt>
    <dgm:pt modelId="{14EA2B42-52D5-4882-AA0D-24CDF72DBA0D}" type="pres">
      <dgm:prSet presAssocID="{D7F3227B-825C-412B-B801-11E6D5203B3F}" presName="root2" presStyleCnt="0"/>
      <dgm:spPr/>
    </dgm:pt>
    <dgm:pt modelId="{40EF6914-9E86-45C3-9E3D-9005D340E6EB}" type="pres">
      <dgm:prSet presAssocID="{D7F3227B-825C-412B-B801-11E6D5203B3F}" presName="LevelTwoTextNode" presStyleLbl="node2" presStyleIdx="3" presStyleCnt="4" custScaleY="57793">
        <dgm:presLayoutVars>
          <dgm:chPref val="3"/>
        </dgm:presLayoutVars>
      </dgm:prSet>
      <dgm:spPr/>
      <dgm:t>
        <a:bodyPr/>
        <a:lstStyle/>
        <a:p>
          <a:endParaRPr lang="en-GB"/>
        </a:p>
      </dgm:t>
    </dgm:pt>
    <dgm:pt modelId="{77D2CDA9-D129-4ADC-BE78-BD4346C96369}" type="pres">
      <dgm:prSet presAssocID="{D7F3227B-825C-412B-B801-11E6D5203B3F}" presName="level3hierChild" presStyleCnt="0"/>
      <dgm:spPr/>
    </dgm:pt>
  </dgm:ptLst>
  <dgm:cxnLst>
    <dgm:cxn modelId="{0BB64E20-A9CB-42FF-AF25-1A90E96A0FB3}" type="presOf" srcId="{C8FF1AB3-F03B-41B3-984C-D2779D254A98}" destId="{4B55B3CF-89A9-4981-AAC9-80DD87135925}" srcOrd="0" destOrd="0" presId="urn:microsoft.com/office/officeart/2008/layout/HorizontalMultiLevelHierarchy"/>
    <dgm:cxn modelId="{5B006472-5601-4DD2-80F3-0E600BBFB3CE}" type="presOf" srcId="{4A513E22-B434-4F1D-A4E0-A055B38F482A}" destId="{0BE30B5A-068C-4FBE-9819-8B0181D34086}" srcOrd="0" destOrd="0" presId="urn:microsoft.com/office/officeart/2008/layout/HorizontalMultiLevelHierarchy"/>
    <dgm:cxn modelId="{05450901-37AF-40A6-A959-06BA17B6BE8E}" type="presOf" srcId="{D7DC3BDB-F1F3-4F76-8C3D-80E7F36990BD}" destId="{313709C1-59F6-48B5-90A0-EF7FEC1671D8}" srcOrd="0" destOrd="0" presId="urn:microsoft.com/office/officeart/2008/layout/HorizontalMultiLevelHierarchy"/>
    <dgm:cxn modelId="{C51DA7FE-E757-4979-B2B2-D9013AF88BD5}" type="presOf" srcId="{DD21EA41-98FF-4942-8615-6705E974C1B9}" destId="{7A0F24F0-A49A-448B-97BD-10D5F812BF6E}" srcOrd="0" destOrd="0" presId="urn:microsoft.com/office/officeart/2008/layout/HorizontalMultiLevelHierarchy"/>
    <dgm:cxn modelId="{4581A26F-9C6C-484D-809D-CDE949153C70}" type="presOf" srcId="{58450376-A7C9-4A22-B8D2-4D86B4D59F3A}" destId="{38C54E52-F01D-4ABE-9AAE-2AC5EA3CE345}" srcOrd="1" destOrd="0" presId="urn:microsoft.com/office/officeart/2008/layout/HorizontalMultiLevelHierarchy"/>
    <dgm:cxn modelId="{2B615259-CB49-4354-89D9-659D0788A254}" srcId="{D7DC3BDB-F1F3-4F76-8C3D-80E7F36990BD}" destId="{F007B698-D39A-4486-A071-609A6860018B}" srcOrd="0" destOrd="0" parTransId="{5101CD3D-5FC8-43CC-AC9E-42AC6302ED5D}" sibTransId="{7BDA0FEC-B861-4F06-9CF0-048ECF1C8B01}"/>
    <dgm:cxn modelId="{92067133-6C57-4581-A252-76595353BEBF}" srcId="{D7DC3BDB-F1F3-4F76-8C3D-80E7F36990BD}" destId="{4A513E22-B434-4F1D-A4E0-A055B38F482A}" srcOrd="1" destOrd="0" parTransId="{C8FF1AB3-F03B-41B3-984C-D2779D254A98}" sibTransId="{B27F0345-2DA4-4C72-AFC3-0DF7562540B8}"/>
    <dgm:cxn modelId="{498CAF2E-ACBB-400F-AB19-D533AFD158ED}" type="presOf" srcId="{D7F3227B-825C-412B-B801-11E6D5203B3F}" destId="{40EF6914-9E86-45C3-9E3D-9005D340E6EB}" srcOrd="0" destOrd="0" presId="urn:microsoft.com/office/officeart/2008/layout/HorizontalMultiLevelHierarchy"/>
    <dgm:cxn modelId="{33A726B2-5B37-4C69-BE07-95DD9E0E4899}" type="presOf" srcId="{5101CD3D-5FC8-43CC-AC9E-42AC6302ED5D}" destId="{C28D70C7-1338-4D4E-9853-051A763C73FE}" srcOrd="1" destOrd="0" presId="urn:microsoft.com/office/officeart/2008/layout/HorizontalMultiLevelHierarchy"/>
    <dgm:cxn modelId="{D6B6AA0E-36D0-4A7A-8A45-18AC30E5BFCC}" type="presOf" srcId="{58450376-A7C9-4A22-B8D2-4D86B4D59F3A}" destId="{16854CCA-B7FA-43FA-8658-1696B0BF6085}" srcOrd="0" destOrd="0" presId="urn:microsoft.com/office/officeart/2008/layout/HorizontalMultiLevelHierarchy"/>
    <dgm:cxn modelId="{205AC232-6C04-4D77-B7E9-8EE50DA9E9DA}" type="presOf" srcId="{9F8B8B2D-72A4-4BFD-AB0F-B2D9B41379E0}" destId="{7472F27F-2A69-4462-A524-0CBCCAA33671}" srcOrd="1" destOrd="0" presId="urn:microsoft.com/office/officeart/2008/layout/HorizontalMultiLevelHierarchy"/>
    <dgm:cxn modelId="{FE4A1E90-0BAB-4FE2-B7C8-ADC4743B9621}" type="presOf" srcId="{F007B698-D39A-4486-A071-609A6860018B}" destId="{7BE640D9-9D6C-486D-9963-403EB8D25B31}" srcOrd="0" destOrd="0" presId="urn:microsoft.com/office/officeart/2008/layout/HorizontalMultiLevelHierarchy"/>
    <dgm:cxn modelId="{70D99FC9-282F-442C-A4B3-B183D830780D}" type="presOf" srcId="{9F8B8B2D-72A4-4BFD-AB0F-B2D9B41379E0}" destId="{684D7317-0F08-453F-804A-22ECE898B362}" srcOrd="0" destOrd="0" presId="urn:microsoft.com/office/officeart/2008/layout/HorizontalMultiLevelHierarchy"/>
    <dgm:cxn modelId="{81716D90-695D-498A-B125-D08CC7FF957C}" srcId="{83D25695-6EE0-4650-BF9C-4243F8A5546A}" destId="{D7DC3BDB-F1F3-4F76-8C3D-80E7F36990BD}" srcOrd="0" destOrd="0" parTransId="{D4D31F70-B992-46B7-91FD-A50FD18462C7}" sibTransId="{7446C618-91B5-4176-82A4-764BBFCB0920}"/>
    <dgm:cxn modelId="{7F8F6044-5762-467D-B462-F963D105A844}" type="presOf" srcId="{83D25695-6EE0-4650-BF9C-4243F8A5546A}" destId="{BECAE828-A471-48CE-BA3E-03DF62E23D73}" srcOrd="0" destOrd="0" presId="urn:microsoft.com/office/officeart/2008/layout/HorizontalMultiLevelHierarchy"/>
    <dgm:cxn modelId="{F7D7FF47-9225-4294-A830-1461CA45E5DD}" srcId="{D7DC3BDB-F1F3-4F76-8C3D-80E7F36990BD}" destId="{DD21EA41-98FF-4942-8615-6705E974C1B9}" srcOrd="2" destOrd="0" parTransId="{58450376-A7C9-4A22-B8D2-4D86B4D59F3A}" sibTransId="{71C0C958-E7E4-4A30-B357-33EF1265DC95}"/>
    <dgm:cxn modelId="{57463F95-4FA4-4B90-8B2C-6E82A232C6BE}" srcId="{D7DC3BDB-F1F3-4F76-8C3D-80E7F36990BD}" destId="{D7F3227B-825C-412B-B801-11E6D5203B3F}" srcOrd="3" destOrd="0" parTransId="{9F8B8B2D-72A4-4BFD-AB0F-B2D9B41379E0}" sibTransId="{151ADC2E-3C76-4384-8DFF-A6F691AF6072}"/>
    <dgm:cxn modelId="{95E2C44A-1E4F-4E80-9730-6D2DA27E2DDF}" type="presOf" srcId="{C8FF1AB3-F03B-41B3-984C-D2779D254A98}" destId="{529480DD-C0A2-4305-8CAC-1642E2D2C053}" srcOrd="1" destOrd="0" presId="urn:microsoft.com/office/officeart/2008/layout/HorizontalMultiLevelHierarchy"/>
    <dgm:cxn modelId="{41B9577B-AD3E-41F5-A0C6-8A32F215CC58}" type="presOf" srcId="{5101CD3D-5FC8-43CC-AC9E-42AC6302ED5D}" destId="{9D3F18BE-1318-49EB-924F-406D3AC6460E}" srcOrd="0" destOrd="0" presId="urn:microsoft.com/office/officeart/2008/layout/HorizontalMultiLevelHierarchy"/>
    <dgm:cxn modelId="{AB45D70A-C8DD-4C1F-9F2E-56E52CB0F031}" type="presParOf" srcId="{BECAE828-A471-48CE-BA3E-03DF62E23D73}" destId="{5F9EF5CB-45BA-4108-A4C5-7F7F113BC992}" srcOrd="0" destOrd="0" presId="urn:microsoft.com/office/officeart/2008/layout/HorizontalMultiLevelHierarchy"/>
    <dgm:cxn modelId="{D6870CE7-374E-4FC1-A91F-DEF324A5C4E3}" type="presParOf" srcId="{5F9EF5CB-45BA-4108-A4C5-7F7F113BC992}" destId="{313709C1-59F6-48B5-90A0-EF7FEC1671D8}" srcOrd="0" destOrd="0" presId="urn:microsoft.com/office/officeart/2008/layout/HorizontalMultiLevelHierarchy"/>
    <dgm:cxn modelId="{CA263DD0-F1FD-4F06-B00D-3775B6D182E0}" type="presParOf" srcId="{5F9EF5CB-45BA-4108-A4C5-7F7F113BC992}" destId="{9C812908-2672-4B14-838C-8D67EFE5C340}" srcOrd="1" destOrd="0" presId="urn:microsoft.com/office/officeart/2008/layout/HorizontalMultiLevelHierarchy"/>
    <dgm:cxn modelId="{D332871E-07F7-4042-A882-E0E305DAC770}" type="presParOf" srcId="{9C812908-2672-4B14-838C-8D67EFE5C340}" destId="{9D3F18BE-1318-49EB-924F-406D3AC6460E}" srcOrd="0" destOrd="0" presId="urn:microsoft.com/office/officeart/2008/layout/HorizontalMultiLevelHierarchy"/>
    <dgm:cxn modelId="{FD167F64-33B4-442F-893E-5F1590B581F4}" type="presParOf" srcId="{9D3F18BE-1318-49EB-924F-406D3AC6460E}" destId="{C28D70C7-1338-4D4E-9853-051A763C73FE}" srcOrd="0" destOrd="0" presId="urn:microsoft.com/office/officeart/2008/layout/HorizontalMultiLevelHierarchy"/>
    <dgm:cxn modelId="{C8A06C1B-BD8C-4C56-B5BA-370C2329C514}" type="presParOf" srcId="{9C812908-2672-4B14-838C-8D67EFE5C340}" destId="{DB7C9040-227C-44F7-89B3-6034D8292825}" srcOrd="1" destOrd="0" presId="urn:microsoft.com/office/officeart/2008/layout/HorizontalMultiLevelHierarchy"/>
    <dgm:cxn modelId="{627E5365-B431-47FD-B88E-5E3F43869035}" type="presParOf" srcId="{DB7C9040-227C-44F7-89B3-6034D8292825}" destId="{7BE640D9-9D6C-486D-9963-403EB8D25B31}" srcOrd="0" destOrd="0" presId="urn:microsoft.com/office/officeart/2008/layout/HorizontalMultiLevelHierarchy"/>
    <dgm:cxn modelId="{02CC5BCA-629D-4AAB-8B8C-46DB2169BD37}" type="presParOf" srcId="{DB7C9040-227C-44F7-89B3-6034D8292825}" destId="{D9C401D5-A076-42D5-B204-1F972AF07EBD}" srcOrd="1" destOrd="0" presId="urn:microsoft.com/office/officeart/2008/layout/HorizontalMultiLevelHierarchy"/>
    <dgm:cxn modelId="{247A3909-1BFE-4D12-93BE-FCE212F1F7FA}" type="presParOf" srcId="{9C812908-2672-4B14-838C-8D67EFE5C340}" destId="{4B55B3CF-89A9-4981-AAC9-80DD87135925}" srcOrd="2" destOrd="0" presId="urn:microsoft.com/office/officeart/2008/layout/HorizontalMultiLevelHierarchy"/>
    <dgm:cxn modelId="{1AB44443-4647-4F96-94CA-89EA88625229}" type="presParOf" srcId="{4B55B3CF-89A9-4981-AAC9-80DD87135925}" destId="{529480DD-C0A2-4305-8CAC-1642E2D2C053}" srcOrd="0" destOrd="0" presId="urn:microsoft.com/office/officeart/2008/layout/HorizontalMultiLevelHierarchy"/>
    <dgm:cxn modelId="{D892EB1A-7D9C-448A-B24B-B539995013FC}" type="presParOf" srcId="{9C812908-2672-4B14-838C-8D67EFE5C340}" destId="{FB6F82ED-9076-421E-80B1-4DF922AB49D3}" srcOrd="3" destOrd="0" presId="urn:microsoft.com/office/officeart/2008/layout/HorizontalMultiLevelHierarchy"/>
    <dgm:cxn modelId="{09E28DBB-54BB-47CC-A3F4-54C8363384DA}" type="presParOf" srcId="{FB6F82ED-9076-421E-80B1-4DF922AB49D3}" destId="{0BE30B5A-068C-4FBE-9819-8B0181D34086}" srcOrd="0" destOrd="0" presId="urn:microsoft.com/office/officeart/2008/layout/HorizontalMultiLevelHierarchy"/>
    <dgm:cxn modelId="{024999AE-63D8-4EF8-83E3-70088C15DB6D}" type="presParOf" srcId="{FB6F82ED-9076-421E-80B1-4DF922AB49D3}" destId="{30B40716-79E5-44AC-A808-67E7FE4E56BB}" srcOrd="1" destOrd="0" presId="urn:microsoft.com/office/officeart/2008/layout/HorizontalMultiLevelHierarchy"/>
    <dgm:cxn modelId="{292C79FD-36A7-485C-91BA-35A528C5A71A}" type="presParOf" srcId="{9C812908-2672-4B14-838C-8D67EFE5C340}" destId="{16854CCA-B7FA-43FA-8658-1696B0BF6085}" srcOrd="4" destOrd="0" presId="urn:microsoft.com/office/officeart/2008/layout/HorizontalMultiLevelHierarchy"/>
    <dgm:cxn modelId="{1479C189-9C02-481E-A76C-B5E461257B43}" type="presParOf" srcId="{16854CCA-B7FA-43FA-8658-1696B0BF6085}" destId="{38C54E52-F01D-4ABE-9AAE-2AC5EA3CE345}" srcOrd="0" destOrd="0" presId="urn:microsoft.com/office/officeart/2008/layout/HorizontalMultiLevelHierarchy"/>
    <dgm:cxn modelId="{259E75B3-E0F0-4700-A1C3-ACF02C81E34C}" type="presParOf" srcId="{9C812908-2672-4B14-838C-8D67EFE5C340}" destId="{8DEEE820-AFFC-4744-B107-26B6E8BBACE8}" srcOrd="5" destOrd="0" presId="urn:microsoft.com/office/officeart/2008/layout/HorizontalMultiLevelHierarchy"/>
    <dgm:cxn modelId="{7621F8B8-D3F8-48F8-BEE0-3F5E32703A08}" type="presParOf" srcId="{8DEEE820-AFFC-4744-B107-26B6E8BBACE8}" destId="{7A0F24F0-A49A-448B-97BD-10D5F812BF6E}" srcOrd="0" destOrd="0" presId="urn:microsoft.com/office/officeart/2008/layout/HorizontalMultiLevelHierarchy"/>
    <dgm:cxn modelId="{7B802AA4-5025-49AD-81D2-1388004147F8}" type="presParOf" srcId="{8DEEE820-AFFC-4744-B107-26B6E8BBACE8}" destId="{D6FBF804-D2AD-42B9-A77F-45701736EC48}" srcOrd="1" destOrd="0" presId="urn:microsoft.com/office/officeart/2008/layout/HorizontalMultiLevelHierarchy"/>
    <dgm:cxn modelId="{21F8D958-6184-4292-9235-A03B96096A66}" type="presParOf" srcId="{9C812908-2672-4B14-838C-8D67EFE5C340}" destId="{684D7317-0F08-453F-804A-22ECE898B362}" srcOrd="6" destOrd="0" presId="urn:microsoft.com/office/officeart/2008/layout/HorizontalMultiLevelHierarchy"/>
    <dgm:cxn modelId="{D155A9DF-5945-4498-87E0-C3E13781BE76}" type="presParOf" srcId="{684D7317-0F08-453F-804A-22ECE898B362}" destId="{7472F27F-2A69-4462-A524-0CBCCAA33671}" srcOrd="0" destOrd="0" presId="urn:microsoft.com/office/officeart/2008/layout/HorizontalMultiLevelHierarchy"/>
    <dgm:cxn modelId="{E664DD6B-D7AB-4118-BA6B-96D29A734F69}" type="presParOf" srcId="{9C812908-2672-4B14-838C-8D67EFE5C340}" destId="{14EA2B42-52D5-4882-AA0D-24CDF72DBA0D}" srcOrd="7" destOrd="0" presId="urn:microsoft.com/office/officeart/2008/layout/HorizontalMultiLevelHierarchy"/>
    <dgm:cxn modelId="{891A13D1-605E-48C3-9032-D35CF80C98EC}" type="presParOf" srcId="{14EA2B42-52D5-4882-AA0D-24CDF72DBA0D}" destId="{40EF6914-9E86-45C3-9E3D-9005D340E6EB}" srcOrd="0" destOrd="0" presId="urn:microsoft.com/office/officeart/2008/layout/HorizontalMultiLevelHierarchy"/>
    <dgm:cxn modelId="{FEECC2D7-E85F-458C-871F-36C00A3220D3}" type="presParOf" srcId="{14EA2B42-52D5-4882-AA0D-24CDF72DBA0D}" destId="{77D2CDA9-D129-4ADC-BE78-BD4346C96369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DD9B9B-D8FE-409C-B8BF-65411F3CEDDE}" type="datetimeFigureOut">
              <a:rPr lang="en-GB" smtClean="0"/>
              <a:t>12/01/2015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460687-CB50-4C61-B502-E8FA3905E6C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5771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l">
              <a:defRPr sz="1200"/>
            </a:lvl1pPr>
            <a:extLst/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r">
              <a:defRPr sz="1200"/>
            </a:lvl1pPr>
            <a:extLst/>
          </a:lstStyle>
          <a:p>
            <a:fld id="{A8ADFD5B-A66C-449C-B6E8-FB716D07777D}" type="datetimeFigureOut">
              <a:rPr lang="en-US" smtClean="0"/>
              <a:pPr/>
              <a:t>1/12/2015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rtlCol="0" anchor="ctr"/>
          <a:lstStyle>
            <a:extLst/>
          </a:lstStyle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rtlCol="0">
            <a:normAutofit/>
          </a:bodyPr>
          <a:lstStyle>
            <a:extLst/>
          </a:lstStyle>
          <a:p>
            <a:pPr lvl="0"/>
            <a:r>
              <a:rPr lang="en-US" smtClean="0"/>
              <a:t>Click to edit Master text styles</a:t>
            </a:r>
            <a:endParaRPr lang="en-US"/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l">
              <a:defRPr sz="1200"/>
            </a:lvl1pPr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r">
              <a:defRPr sz="1200"/>
            </a:lvl1pPr>
            <a:extLst/>
          </a:lstStyle>
          <a:p>
            <a:fld id="{CA5D3BF3-D352-46FC-8343-31F56E6730E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145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rtl="0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>
      <a:defRPr sz="1200" kern="1200">
        <a:solidFill>
          <a:schemeClr val="tx1"/>
        </a:solidFill>
        <a:latin typeface="+mn-lt"/>
        <a:ea typeface="+mn-ea"/>
        <a:cs typeface="+mn-cs"/>
      </a:defRPr>
    </a:lvl9pPr>
    <a:extLst/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extLst/>
          </a:lstStyle>
          <a:p>
            <a:fld id="{CA5D3BF3-D352-46FC-8343-31F56E6730EA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033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</a:t>
            </a:r>
            <a:r>
              <a:rPr lang="en-GB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struct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can be initialized when it is declared.</a:t>
            </a:r>
            <a:r>
              <a:rPr lang="en-GB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example</a:t>
            </a:r>
          </a:p>
          <a:p>
            <a:endParaRPr lang="en-GB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Pixel </a:t>
            </a:r>
            <a:r>
              <a:rPr lang="en-GB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pixel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{125, 125, 125, 255, false};</a:t>
            </a:r>
          </a:p>
          <a:p>
            <a:endParaRPr lang="en-GB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initializing values are assumed to be ordered according to the member variables in the structure type definition.</a:t>
            </a:r>
          </a:p>
          <a:p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there are fewer initializer values than </a:t>
            </a:r>
            <a:r>
              <a:rPr lang="en-GB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struct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members then data members are initialized in order with a zero value (or other appropriate initializing value) assigned to any explicitly initialized members.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D3BF3-D352-46FC-8343-31F56E6730EA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4165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 order and bounded collect of data types can be created together as an array.</a:t>
            </a:r>
          </a:p>
          <a:p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GB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ages[5] = {24,19,40,29,32};</a:t>
            </a:r>
          </a:p>
          <a:p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char codes[4] = {'a', '</a:t>
            </a:r>
            <a:r>
              <a:rPr lang="en-GB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c','p','e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 };</a:t>
            </a:r>
          </a:p>
          <a:p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Note: If the number of initializing values is less than the number of array elements then the initializers are applied starting with array element 0. </a:t>
            </a:r>
          </a:p>
          <a:p>
            <a:endParaRPr lang="en-GB" dirty="0" smtClean="0"/>
          </a:p>
          <a:p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C++11 makes the brace form of initialization (list-initialization) a universal form for all types.</a:t>
            </a:r>
          </a:p>
          <a:p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</a:t>
            </a:r>
            <a:r>
              <a:rPr lang="en-GB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sign can be dropped when initializing an array. Also, empty braces can be used to set all the elements to 0.</a:t>
            </a:r>
          </a:p>
          <a:p>
            <a:endParaRPr lang="en-GB" dirty="0" smtClean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D3BF3-D352-46FC-8343-31F56E6730EA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9082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Two-dimensional arrays can be defined as follows:</a:t>
            </a:r>
          </a:p>
          <a:p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GB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val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[2][3]; // 2(row)-by-3(column) table</a:t>
            </a:r>
          </a:p>
          <a:p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2D-arrays can be initialized in different ways. The following are all equivalent:</a:t>
            </a:r>
          </a:p>
          <a:p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GB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val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[2][3] = { {1,2,3},</a:t>
            </a:r>
          </a:p>
          <a:p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     {4,5,6} };</a:t>
            </a:r>
          </a:p>
          <a:p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GB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val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[2][3] = { 1,2,3,</a:t>
            </a:r>
          </a:p>
          <a:p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	     4,5,6 };</a:t>
            </a:r>
          </a:p>
          <a:p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GB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val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[2][3] = { 1,2,3, 4,5,6 };</a:t>
            </a:r>
          </a:p>
          <a:p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Importantly C++ effectively treats multi-dimensional arrays as a one dimensional array. For example, a 2D array can be flatten into a 1D array as shown. This relationship is often exploited when processing 2D arrays in C++ (e.g. with pointers).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D3BF3-D352-46FC-8343-31F56E6730EA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9082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type cast is a way 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 changing a value of one type to a value of another type. </a:t>
            </a:r>
          </a:p>
          <a:p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C++ has six different kinds of casts: two old style casts and four new style casts introduced within C++11 (the new casts replace the old casts and should be favoured).</a:t>
            </a:r>
          </a:p>
          <a:p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four new casts are:</a:t>
            </a:r>
          </a:p>
          <a:p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GB" dirty="0" err="1" smtClean="0"/>
              <a:t>static_cast</a:t>
            </a:r>
            <a:r>
              <a:rPr lang="en-GB" dirty="0" smtClean="0"/>
              <a:t>&lt;Type&gt;(Expression)</a:t>
            </a:r>
          </a:p>
          <a:p>
            <a:r>
              <a:rPr lang="en-GB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const_cast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&lt;Type&gt;(Expression)</a:t>
            </a:r>
          </a:p>
          <a:p>
            <a:r>
              <a:rPr lang="en-GB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dynamic_cast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&lt;Type&gt;(Expression)</a:t>
            </a:r>
          </a:p>
          <a:p>
            <a:r>
              <a:rPr lang="en-GB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reinterpret_cast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&lt;Type&gt;(Expression)</a:t>
            </a:r>
          </a:p>
          <a:p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most common type of cast is a </a:t>
            </a:r>
            <a:r>
              <a:rPr lang="en-GB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static_cast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which is applicable in most “ordinary” situations. </a:t>
            </a:r>
          </a:p>
          <a:p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</a:t>
            </a:r>
            <a:r>
              <a:rPr lang="en-GB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static_cast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the most common kind of type cast that accepts a data value of a certain data type and returns the equivalent data value of the specified data type, e.g.</a:t>
            </a:r>
          </a:p>
          <a:p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GB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 = 2, m = 4;</a:t>
            </a:r>
          </a:p>
          <a:p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double </a:t>
            </a:r>
            <a:r>
              <a:rPr lang="en-GB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ans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n/</a:t>
            </a:r>
            <a:r>
              <a:rPr lang="en-GB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static_cast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&lt;double&gt;(m);</a:t>
            </a:r>
          </a:p>
          <a:p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Takes the </a:t>
            </a:r>
            <a:r>
              <a:rPr lang="en-GB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 value of 4 and return an equivalent double value (4.0) which is then used in the expression.</a:t>
            </a:r>
          </a:p>
          <a:p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Aside: the other forms of casting are considered later.</a:t>
            </a:r>
          </a:p>
          <a:p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D3BF3-D352-46FC-8343-31F56E6730EA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2832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C++ has two old style casts which are mostly equivalent to </a:t>
            </a:r>
            <a:r>
              <a:rPr lang="en-GB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static_cast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but use a different notation as shown below:</a:t>
            </a:r>
          </a:p>
          <a:p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GB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n=2, m=4;</a:t>
            </a:r>
          </a:p>
          <a:p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double </a:t>
            </a:r>
            <a:r>
              <a:rPr lang="en-GB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ans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n/(double)m;</a:t>
            </a:r>
          </a:p>
          <a:p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double </a:t>
            </a:r>
            <a:r>
              <a:rPr lang="en-GB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ans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n/double(m);</a:t>
            </a:r>
          </a:p>
          <a:p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is recommended that ‘old’ style C++ are not used as they let the programmer perform potentially dangerous casts, e.g.:</a:t>
            </a:r>
          </a:p>
          <a:p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double *</a:t>
            </a:r>
            <a:r>
              <a:rPr lang="en-GB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ptrData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new double[10];</a:t>
            </a:r>
          </a:p>
          <a:p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char *</a:t>
            </a:r>
            <a:r>
              <a:rPr lang="en-GB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ptrChar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(char *)</a:t>
            </a:r>
            <a:r>
              <a:rPr lang="en-GB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ptrData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 // Will compile - dangerous</a:t>
            </a:r>
          </a:p>
          <a:p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char *ptrChat2 = </a:t>
            </a:r>
            <a:r>
              <a:rPr lang="en-GB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static_cast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&lt;char *&gt;(</a:t>
            </a:r>
            <a:r>
              <a:rPr lang="en-GB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ptrData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); // Won't compile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D3BF3-D352-46FC-8343-31F56E6730EA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8925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C++ permits an </a:t>
            </a:r>
            <a:r>
              <a:rPr lang="en-GB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be used as a Boolean value and a bool to be used as an int. Any nonzero number is considered to be true and 0 is considered to be false.</a:t>
            </a:r>
          </a:p>
          <a:p>
            <a:r>
              <a:rPr lang="en-GB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GB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can lead to unobvious outcomes. For example, if you want to trigger an action if a counter </a:t>
            </a:r>
            <a:r>
              <a:rPr lang="en-GB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less than a target </a:t>
            </a:r>
            <a:r>
              <a:rPr lang="en-GB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what is the outcome of the following (assume count = 2 and total = 4).</a:t>
            </a:r>
          </a:p>
          <a:p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! count &gt; total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D3BF3-D352-46FC-8343-31F56E6730EA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8919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 Boolean negation has a higher precedence than comparison the express is evaluated as:</a:t>
            </a:r>
          </a:p>
          <a:p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(!count) &gt; total</a:t>
            </a:r>
          </a:p>
          <a:p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 the ! operator works on bool values, C++ implicitly casts count as a bool. A value of two is considered true, which is negated to a bool value of false. Next C++ encounters the greater than comparison and implicitly casts the bool outcome into an integer. In this case, a bool value of false will get cast to an </a:t>
            </a:r>
            <a:r>
              <a:rPr lang="en-GB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value of 0 which is less than total, hence the overall expression evaluates to false.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D3BF3-D352-46FC-8343-31F56E6730EA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8919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Sometimes a long is arguably not a long. Mostly in C++ a long uses 4-bytes which is the same as an </a:t>
            </a:r>
            <a:r>
              <a:rPr lang="en-GB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whilst in C# a long is 8-bytes.  There is no guarantee of size across all platforms (other than a long must not be smaller than an </a:t>
            </a:r>
            <a:r>
              <a:rPr lang="en-GB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).</a:t>
            </a:r>
          </a:p>
          <a:p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Microsoft has a table of fundamental sizes here: </a:t>
            </a:r>
          </a:p>
          <a:p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http://msdn.microsoft.com/en-us/library/cc953fe1.aspx </a:t>
            </a:r>
          </a:p>
          <a:p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Aside: In Visual Studio the </a:t>
            </a:r>
            <a:r>
              <a:rPr lang="en-GB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cstdint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header includes type definitions in the form of </a:t>
            </a:r>
            <a:r>
              <a:rPr lang="en-GB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intN_t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en-GB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uintN_t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that provided signed and unsigned </a:t>
            </a:r>
            <a:r>
              <a:rPr lang="en-GB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ints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types using 8, 16, 32, or 64 bits. For example, </a:t>
            </a:r>
            <a:r>
              <a:rPr lang="en-GB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std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::int32_t is a signed 32 bit </a:t>
            </a:r>
            <a:r>
              <a:rPr lang="en-GB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type.</a:t>
            </a:r>
          </a:p>
          <a:p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header simply includes </a:t>
            </a:r>
            <a:r>
              <a:rPr lang="en-GB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typedef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types that correlate with the appropriate type on the system. It does not introduce separate integer types. </a:t>
            </a:r>
          </a:p>
          <a:p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D3BF3-D352-46FC-8343-31F56E6730EA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8253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Aside: Structures will be considered again later when looking at classes</a:t>
            </a:r>
          </a:p>
          <a:p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 types can also be combined into composite structures, or </a:t>
            </a:r>
            <a:r>
              <a:rPr lang="en-GB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structs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 short.</a:t>
            </a:r>
          </a:p>
          <a:p>
            <a:r>
              <a:rPr lang="en-GB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GB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struct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Structure_Type</a:t>
            </a:r>
            <a:endParaRPr lang="en-GB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</a:t>
            </a:r>
          </a:p>
          <a:p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DataType1	VarName1;</a:t>
            </a:r>
          </a:p>
          <a:p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DataType2	VarName2;</a:t>
            </a:r>
          </a:p>
          <a:p>
            <a:r>
              <a:rPr lang="en-GB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...</a:t>
            </a:r>
            <a:endParaRPr lang="en-GB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DataTypeN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	</a:t>
            </a:r>
            <a:r>
              <a:rPr lang="en-GB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VarNameN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</a:t>
            </a:r>
          </a:p>
          <a:p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 declaredItem1,declaredItem2;</a:t>
            </a:r>
          </a:p>
          <a:p>
            <a:r>
              <a:rPr lang="en-GB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GB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</a:t>
            </a:r>
            <a:r>
              <a:rPr lang="en-GB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struct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Pixel</a:t>
            </a:r>
          </a:p>
          <a:p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{</a:t>
            </a:r>
          </a:p>
          <a:p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	</a:t>
            </a:r>
            <a:r>
              <a:rPr lang="en-GB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r, g, b, a;</a:t>
            </a:r>
          </a:p>
          <a:p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	bool mask;</a:t>
            </a:r>
          </a:p>
          <a:p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}; // Must include ‘;’ even if no pixels are declared</a:t>
            </a:r>
          </a:p>
          <a:p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endParaRPr lang="en-GB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Struct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types are declared in the same way as other types. Member variables are accessed using the dot operator (e.g. Pixel </a:t>
            </a:r>
            <a:r>
              <a:rPr lang="en-GB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pixel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 </a:t>
            </a:r>
            <a:r>
              <a:rPr lang="en-GB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pixel.r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12;</a:t>
            </a:r>
          </a:p>
          <a:p>
            <a:endParaRPr lang="en-GB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D3BF3-D352-46FC-8343-31F56E6730EA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4165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2900190"/>
            <a:ext cx="9144000" cy="2243310"/>
          </a:xfrm>
          <a:prstGeom prst="rect">
            <a:avLst/>
          </a:prstGeom>
          <a:gradFill>
            <a:gsLst>
              <a:gs pos="0">
                <a:schemeClr val="bg1">
                  <a:alpha val="91000"/>
                </a:schemeClr>
              </a:gs>
              <a:gs pos="37000">
                <a:schemeClr val="bg1">
                  <a:alpha val="76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0" y="0"/>
            <a:ext cx="9144000" cy="290019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89000"/>
                </a:schemeClr>
              </a:gs>
              <a:gs pos="48000">
                <a:schemeClr val="bg1">
                  <a:alpha val="62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0" y="1989233"/>
            <a:ext cx="9144000" cy="17145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0" y="1200150"/>
            <a:ext cx="9144000" cy="382905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73795" y="3789409"/>
            <a:ext cx="5637010" cy="661589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fld id="{047E157E-8DCB-4F70-A0AF-5EB586A91DD4}" type="datetime1">
              <a:rPr lang="en-US" smtClean="0">
                <a:solidFill>
                  <a:srgbClr val="FFFFFF"/>
                </a:solidFill>
              </a:rPr>
              <a:pPr algn="ctr"/>
              <a:t>1/12/2015</a:t>
            </a:fld>
            <a:endParaRPr lang="en-US" sz="2000" dirty="0">
              <a:solidFill>
                <a:srgbClr val="FFFFFF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2E0A0-C266-4798-8C8F-B9F91E9DA37E}" type="slidenum">
              <a:rPr lang="en-US" smtClean="0">
                <a:solidFill>
                  <a:schemeClr val="tx2"/>
                </a:solidFill>
              </a:rPr>
              <a:pPr/>
              <a:t>‹#›</a:t>
            </a:fld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7582" y="2349218"/>
            <a:ext cx="7175351" cy="1344875"/>
          </a:xfrm>
          <a:effectLst/>
        </p:spPr>
        <p:txBody>
          <a:bodyPr>
            <a:noAutofit/>
          </a:bodyPr>
          <a:lstStyle>
            <a:lvl1pPr marL="640080" indent="-457200" algn="l"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05000" y="548639"/>
            <a:ext cx="6400800" cy="260604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06EA6-EFEA-4C30-9264-4F9291A5780D}" type="datetime1">
              <a:rPr lang="en-US" smtClean="0"/>
              <a:pPr/>
              <a:t>1/12/2015</a:t>
            </a:fld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F82E0A0-C266-4798-8C8F-B9F91E9DA37E}" type="slidenum">
              <a:rPr lang="en-US" sz="1400" b="1" smtClean="0">
                <a:solidFill>
                  <a:srgbClr val="FFFFFF"/>
                </a:solidFill>
              </a:rPr>
              <a:pPr algn="ctr"/>
              <a:t>‹#›</a:t>
            </a:fld>
            <a:endParaRPr lang="en-US" sz="1400" b="1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53758" y="282388"/>
            <a:ext cx="2057400" cy="3928754"/>
          </a:xfrm>
          <a:effectLst/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324114" y="548640"/>
            <a:ext cx="4829287" cy="367104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06EA6-EFEA-4C30-9264-4F9291A5780D}" type="datetime1">
              <a:rPr lang="en-US" smtClean="0"/>
              <a:pPr/>
              <a:t>1/12/2015</a:t>
            </a:fld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F82E0A0-C266-4798-8C8F-B9F91E9DA37E}" type="slidenum">
              <a:rPr lang="en-US" sz="1400" b="1" smtClean="0">
                <a:solidFill>
                  <a:srgbClr val="FFFFFF"/>
                </a:solidFill>
              </a:rPr>
              <a:pPr algn="ctr"/>
              <a:t>‹#›</a:t>
            </a:fld>
            <a:endParaRPr lang="en-US" sz="1400" b="1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Data Typ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/>
          </p:cNvSpPr>
          <p:nvPr userDrawn="1"/>
        </p:nvSpPr>
        <p:spPr>
          <a:xfrm>
            <a:off x="35496" y="51470"/>
            <a:ext cx="3886200" cy="576064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altLang="x-none" sz="2800" cap="small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Data Types</a:t>
            </a:r>
            <a:endParaRPr lang="en-US" sz="2800" cap="small" dirty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54811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Integer Data Typ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/>
          </p:cNvSpPr>
          <p:nvPr userDrawn="1"/>
        </p:nvSpPr>
        <p:spPr>
          <a:xfrm>
            <a:off x="35496" y="51470"/>
            <a:ext cx="3886200" cy="576064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altLang="x-none" sz="2800" cap="small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Integer Data</a:t>
            </a:r>
            <a:r>
              <a:rPr lang="en-US" altLang="x-none" sz="2800" cap="small" baseline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 Types</a:t>
            </a:r>
            <a:endParaRPr lang="en-US" sz="2800" cap="small" dirty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6296" y="3744416"/>
            <a:ext cx="1731592" cy="12756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367550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Floatint-point Data Typ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/>
          </p:cNvSpPr>
          <p:nvPr userDrawn="1"/>
        </p:nvSpPr>
        <p:spPr>
          <a:xfrm>
            <a:off x="35496" y="51470"/>
            <a:ext cx="3886200" cy="576064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altLang="x-none" sz="2800" cap="small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Floating-point Data</a:t>
            </a:r>
            <a:r>
              <a:rPr lang="en-US" altLang="x-none" sz="2800" cap="small" baseline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 Types</a:t>
            </a:r>
            <a:endParaRPr lang="en-US" sz="2800" cap="small" dirty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</p:txBody>
      </p:sp>
      <p:pic>
        <p:nvPicPr>
          <p:cNvPr id="1028" name="Picture 4" descr="http://www.hotmaths.com.au/upload/GLOSSARY/D/glossary_decimal.gif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720" y="4195306"/>
            <a:ext cx="1612776" cy="831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40403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Array Data Typ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/>
          </p:cNvSpPr>
          <p:nvPr userDrawn="1"/>
        </p:nvSpPr>
        <p:spPr>
          <a:xfrm>
            <a:off x="35496" y="51470"/>
            <a:ext cx="3886200" cy="576064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altLang="x-none" sz="2800" cap="small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Array Data</a:t>
            </a:r>
            <a:r>
              <a:rPr lang="en-US" altLang="x-none" sz="2800" cap="small" baseline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 Types</a:t>
            </a:r>
            <a:endParaRPr lang="en-US" sz="2800" cap="small" dirty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7878" y="3729882"/>
            <a:ext cx="1196610" cy="12349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253588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asting Da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/>
          </p:cNvSpPr>
          <p:nvPr userDrawn="1"/>
        </p:nvSpPr>
        <p:spPr>
          <a:xfrm>
            <a:off x="35496" y="51470"/>
            <a:ext cx="3886200" cy="576064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altLang="x-none" sz="2800" cap="small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Casting Data</a:t>
            </a:r>
            <a:endParaRPr lang="en-US" sz="2800" cap="small" dirty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224" y="3219822"/>
            <a:ext cx="2381250" cy="1790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904279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Ints, Bools and Cast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/>
          </p:cNvSpPr>
          <p:nvPr userDrawn="1"/>
        </p:nvSpPr>
        <p:spPr>
          <a:xfrm>
            <a:off x="35496" y="51470"/>
            <a:ext cx="3886200" cy="576064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2800" cap="small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Ints</a:t>
            </a:r>
            <a:r>
              <a:rPr lang="en-US" sz="2800" cap="small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,</a:t>
            </a:r>
            <a:r>
              <a:rPr lang="en-US" sz="2800" cap="small" baseline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 </a:t>
            </a:r>
            <a:r>
              <a:rPr lang="en-US" sz="2800" cap="small" baseline="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Bools</a:t>
            </a:r>
            <a:r>
              <a:rPr lang="en-US" sz="2800" cap="small" baseline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 and Casting</a:t>
            </a:r>
            <a:endParaRPr lang="en-US" sz="2800" cap="small" dirty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6519" y="3579861"/>
            <a:ext cx="1658888" cy="15048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1610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Data Siz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/>
          </p:cNvSpPr>
          <p:nvPr userDrawn="1"/>
        </p:nvSpPr>
        <p:spPr>
          <a:xfrm>
            <a:off x="35496" y="51470"/>
            <a:ext cx="3886200" cy="576064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2800" cap="small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Data</a:t>
            </a:r>
            <a:r>
              <a:rPr lang="en-US" sz="2800" cap="small" baseline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 Size</a:t>
            </a:r>
            <a:endParaRPr lang="en-US" sz="2800" cap="small" dirty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</p:txBody>
      </p:sp>
      <p:pic>
        <p:nvPicPr>
          <p:cNvPr id="4" name="Picture 4" descr="http://us.cdn4.123rf.com/168nwm/design56/design561108/design56110800272/10388482-measuring-tapes-of-different-lengths-extended-horizontally-on-white-background-with-copy-space.jpg"/>
          <p:cNvPicPr>
            <a:picLocks noChangeAspect="1" noChangeArrowheads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7795" y="4044030"/>
            <a:ext cx="1600200" cy="1076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81555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tru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/>
          </p:cNvSpPr>
          <p:nvPr userDrawn="1"/>
        </p:nvSpPr>
        <p:spPr>
          <a:xfrm>
            <a:off x="35496" y="51470"/>
            <a:ext cx="3886200" cy="576064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2800" cap="small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Structs</a:t>
            </a:r>
            <a:endParaRPr lang="en-US" sz="2800" cap="small" dirty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</p:txBody>
      </p:sp>
      <p:pic>
        <p:nvPicPr>
          <p:cNvPr id="3074" name="Picture 2" descr="http://us.cdn2.123rf.com/168nwm/maxxyustas/maxxyustas0806/maxxyustas080600389/3242960-abstract-structure-from-four-boxes-3d.jpg"/>
          <p:cNvPicPr>
            <a:picLocks noChangeAspect="1" noChangeArrowheads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312" y="3803620"/>
            <a:ext cx="1600200" cy="1200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08336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06EA6-EFEA-4C30-9264-4F9291A5780D}" type="datetime1">
              <a:rPr lang="en-US" smtClean="0"/>
              <a:pPr/>
              <a:t>1/12/2015</a:t>
            </a:fld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F82E0A0-C266-4798-8C8F-B9F91E9DA37E}" type="slidenum">
              <a:rPr lang="en-US" sz="1400" b="1" smtClean="0">
                <a:solidFill>
                  <a:srgbClr val="FFFFFF"/>
                </a:solidFill>
              </a:rPr>
              <a:pPr algn="ctr"/>
              <a:t>‹#›</a:t>
            </a:fld>
            <a:endParaRPr lang="en-US" sz="1400" b="1" dirty="0">
              <a:solidFill>
                <a:srgbClr val="FFFFFF"/>
              </a:solidFill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>
          <a:xfrm>
            <a:off x="1143000" y="548640"/>
            <a:ext cx="6400800" cy="260604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2900190"/>
            <a:ext cx="9144000" cy="2243310"/>
          </a:xfrm>
          <a:prstGeom prst="rect">
            <a:avLst/>
          </a:prstGeom>
          <a:gradFill>
            <a:gsLst>
              <a:gs pos="0">
                <a:schemeClr val="bg1">
                  <a:alpha val="92000"/>
                </a:schemeClr>
              </a:gs>
              <a:gs pos="37000">
                <a:schemeClr val="bg1">
                  <a:alpha val="77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9144000" cy="290019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90000"/>
                </a:schemeClr>
              </a:gs>
              <a:gs pos="48000">
                <a:schemeClr val="bg1">
                  <a:alpha val="63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1989233"/>
            <a:ext cx="9144000" cy="17145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0" y="1200150"/>
            <a:ext cx="9144000" cy="382905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3195" y="1629486"/>
            <a:ext cx="5966666" cy="1817510"/>
          </a:xfrm>
          <a:effectLst/>
        </p:spPr>
        <p:txBody>
          <a:bodyPr anchor="b"/>
          <a:lstStyle>
            <a:lvl1pPr algn="r">
              <a:defRPr sz="4600" b="1" cap="none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22438" y="3455633"/>
            <a:ext cx="5970494" cy="626595"/>
          </a:xfrm>
        </p:spPr>
        <p:txBody>
          <a:bodyPr anchor="t"/>
          <a:lstStyle>
            <a:lvl1pPr marL="0" indent="0" algn="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F9F07-3BC7-4570-B054-79111B0A380C}" type="datetime1">
              <a:rPr lang="en-US" smtClean="0"/>
              <a:pPr/>
              <a:t>1/12/2015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F82E0A0-C266-4798-8C8F-B9F91E9DA37E}" type="slidenum">
              <a:rPr lang="en-US" sz="2400" b="1" smtClean="0">
                <a:solidFill>
                  <a:srgbClr val="FFFFFF"/>
                </a:solidFill>
              </a:rPr>
              <a:pPr algn="ctr"/>
              <a:t>‹#›</a:t>
            </a:fld>
            <a:endParaRPr lang="en-US" sz="24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06EA6-EFEA-4C30-9264-4F9291A5780D}" type="datetime1">
              <a:rPr lang="en-US" smtClean="0"/>
              <a:pPr/>
              <a:t>1/12/2015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F82E0A0-C266-4798-8C8F-B9F91E9DA37E}" type="slidenum">
              <a:rPr lang="en-US" sz="1400" b="1" smtClean="0">
                <a:solidFill>
                  <a:srgbClr val="FFFFFF"/>
                </a:solidFill>
              </a:rPr>
              <a:pPr algn="ctr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1142999" y="548639"/>
            <a:ext cx="3346704" cy="260604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548640"/>
            <a:ext cx="3346704" cy="260604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548640"/>
            <a:ext cx="3346704" cy="479822"/>
          </a:xfrm>
        </p:spPr>
        <p:txBody>
          <a:bodyPr anchor="b">
            <a:noAutofit/>
          </a:bodyPr>
          <a:lstStyle>
            <a:lvl1pPr marL="0" indent="0" algn="ctr">
              <a:buNone/>
              <a:defRPr lang="en-US" sz="2400" b="1" i="0" kern="1200" dirty="0" smtClean="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6447" y="1050245"/>
            <a:ext cx="3346704" cy="20574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7302" y="548640"/>
            <a:ext cx="3346704" cy="479822"/>
          </a:xfrm>
        </p:spPr>
        <p:txBody>
          <a:bodyPr anchor="b">
            <a:noAutofit/>
          </a:bodyPr>
          <a:lstStyle>
            <a:lvl1pPr marL="0" indent="0" algn="ctr">
              <a:buNone/>
              <a:defRPr lang="en-US" sz="2400" b="1" i="0" kern="1200" dirty="0" smtClean="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ctr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049274"/>
            <a:ext cx="3346704" cy="20574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06EA6-EFEA-4C30-9264-4F9291A5780D}" type="datetime1">
              <a:rPr lang="en-US" smtClean="0"/>
              <a:pPr/>
              <a:t>1/12/2015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F82E0A0-C266-4798-8C8F-B9F91E9DA37E}" type="slidenum">
              <a:rPr lang="en-US" sz="1400" b="1" smtClean="0">
                <a:solidFill>
                  <a:srgbClr val="FFFFFF"/>
                </a:solidFill>
              </a:rPr>
              <a:pPr algn="ctr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ADB5D-B7A0-47E3-AD2D-B1A6F8614213}" type="datetime1">
              <a:rPr lang="en-US" smtClean="0"/>
              <a:pPr/>
              <a:t>1/12/2015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7CB7D-F184-43C7-B6FD-03D728E1BBFF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68126-03FC-49C0-B9B8-2B561CCC3D90}" type="datetime1">
              <a:rPr lang="en-US" smtClean="0"/>
              <a:pPr/>
              <a:t>1/12/2015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7CB7D-F184-43C7-B6FD-03D728E1BBFF}" type="slidenum">
              <a:rPr lang="en-US" smtClean="0">
                <a:solidFill>
                  <a:schemeClr val="tx2"/>
                </a:solidFill>
              </a:rPr>
              <a:pPr/>
              <a:t>‹#›</a:t>
            </a:fld>
            <a:endParaRPr 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096" y="1657350"/>
            <a:ext cx="3636085" cy="943870"/>
          </a:xfrm>
          <a:effectLst/>
        </p:spPr>
        <p:txBody>
          <a:bodyPr anchor="b">
            <a:noAutofit/>
          </a:bodyPr>
          <a:lstStyle>
            <a:lvl1pPr marL="228600" indent="-228600" algn="l">
              <a:defRPr sz="2800" b="1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93516" y="548640"/>
            <a:ext cx="4017085" cy="3671048"/>
          </a:xfrm>
        </p:spPr>
        <p:txBody>
          <a:bodyPr anchor="ctr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5765" y="2623351"/>
            <a:ext cx="3388660" cy="160463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A8198-4617-485E-9585-4840B69DBBA6}" type="datetime1">
              <a:rPr lang="en-US" smtClean="0"/>
              <a:pPr/>
              <a:t>1/12/2015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7CB7D-F184-43C7-B6FD-03D728E1BBFF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900190"/>
            <a:ext cx="9144000" cy="2243310"/>
          </a:xfrm>
          <a:prstGeom prst="rect">
            <a:avLst/>
          </a:prstGeom>
          <a:gradFill>
            <a:gsLst>
              <a:gs pos="0">
                <a:schemeClr val="bg1">
                  <a:alpha val="92000"/>
                </a:schemeClr>
              </a:gs>
              <a:gs pos="37000">
                <a:schemeClr val="bg1">
                  <a:alpha val="77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9144000" cy="290019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90000"/>
                </a:schemeClr>
              </a:gs>
              <a:gs pos="48000">
                <a:schemeClr val="bg1">
                  <a:alpha val="63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0" y="1989233"/>
            <a:ext cx="9144000" cy="17145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0" y="1200150"/>
            <a:ext cx="9144000" cy="382905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475175" y="857250"/>
            <a:ext cx="4114800" cy="2345855"/>
          </a:xfrm>
          <a:prstGeom prst="roundRect">
            <a:avLst>
              <a:gd name="adj" fmla="val 4230"/>
            </a:avLst>
          </a:prstGeom>
          <a:solidFill>
            <a:schemeClr val="bg2">
              <a:lumMod val="90000"/>
            </a:schemeClr>
          </a:solidFill>
          <a:effectLst>
            <a:reflection blurRad="4350" stA="23000" endA="300" endPos="28000" dir="5400000" sy="-100000" algn="bl" rotWithShape="0"/>
          </a:effectLst>
          <a:scene3d>
            <a:camera prst="perspectiveContrastingLeftFacing" fov="1800000">
              <a:rot lat="300000" lon="2100000" rev="0"/>
            </a:camera>
            <a:lightRig rig="balanced" dir="t"/>
          </a:scene3d>
          <a:sp3d>
            <a:bevelT w="50800" h="50800"/>
          </a:sp3d>
        </p:spPr>
        <p:txBody>
          <a:bodyPr>
            <a:normAutofit/>
            <a:flatTx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77887" y="757865"/>
            <a:ext cx="3694114" cy="1622265"/>
          </a:xfrm>
        </p:spPr>
        <p:txBody>
          <a:bodyPr anchor="b"/>
          <a:lstStyle>
            <a:lvl1pPr marL="182880" indent="-182880">
              <a:buFont typeface="Georgia" pitchFamily="18" charset="0"/>
              <a:buChar char="*"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06EA6-EFEA-4C30-9264-4F9291A5780D}" type="datetime1">
              <a:rPr lang="en-US" smtClean="0"/>
              <a:pPr/>
              <a:t>1/12/2015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F82E0A0-C266-4798-8C8F-B9F91E9DA37E}" type="slidenum">
              <a:rPr lang="en-US" sz="2800" b="1" smtClean="0">
                <a:solidFill>
                  <a:srgbClr val="FFFFFF"/>
                </a:solidFill>
              </a:rPr>
              <a:pPr algn="ctr"/>
              <a:t>‹#›</a:t>
            </a:fld>
            <a:endParaRPr lang="en-US" sz="2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7268" y="3348316"/>
            <a:ext cx="6383538" cy="857250"/>
          </a:xfrm>
        </p:spPr>
        <p:txBody>
          <a:bodyPr anchor="b">
            <a:noAutofit/>
          </a:bodyPr>
          <a:lstStyle>
            <a:lvl1pPr algn="l">
              <a:defRPr sz="46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829050"/>
            <a:ext cx="9144000" cy="1314450"/>
          </a:xfrm>
          <a:prstGeom prst="rect">
            <a:avLst/>
          </a:prstGeom>
          <a:gradFill>
            <a:gsLst>
              <a:gs pos="0">
                <a:schemeClr val="bg1">
                  <a:alpha val="91000"/>
                </a:schemeClr>
              </a:gs>
              <a:gs pos="37000">
                <a:schemeClr val="bg1">
                  <a:alpha val="76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9144000" cy="382905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89000"/>
                </a:schemeClr>
              </a:gs>
              <a:gs pos="48000">
                <a:schemeClr val="bg1">
                  <a:alpha val="62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2826228"/>
            <a:ext cx="9144000" cy="17145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0" y="1200150"/>
            <a:ext cx="9144000" cy="382905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6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93290" y="3279126"/>
            <a:ext cx="6512511" cy="857250"/>
          </a:xfrm>
          <a:prstGeom prst="rect">
            <a:avLst/>
          </a:prstGeom>
          <a:effectLst/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549195"/>
            <a:ext cx="6400800" cy="26060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172200" y="4629150"/>
            <a:ext cx="2514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E4606EA6-EFEA-4C30-9264-4F9291A5780D}" type="datetime1">
              <a:rPr lang="en-US" smtClean="0"/>
              <a:pPr/>
              <a:t>1/12/2015</a:t>
            </a:fld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4629150"/>
            <a:ext cx="3352801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algn="r"/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810000" y="4629150"/>
            <a:ext cx="18288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algn="ctr"/>
            <a:fld id="{8F82E0A0-C266-4798-8C8F-B9F91E9DA37E}" type="slidenum">
              <a:rPr lang="en-US" sz="1400" b="1" smtClean="0">
                <a:solidFill>
                  <a:srgbClr val="FFFFFF"/>
                </a:solidFill>
              </a:rPr>
              <a:pPr algn="ctr"/>
              <a:t>‹#›</a:t>
            </a:fld>
            <a:endParaRPr lang="en-US" sz="1400" b="1" dirty="0">
              <a:solidFill>
                <a:srgbClr val="FFFFFF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680" r:id="rId1"/>
    <p:sldLayoutId id="2147484681" r:id="rId2"/>
    <p:sldLayoutId id="2147484682" r:id="rId3"/>
    <p:sldLayoutId id="2147484683" r:id="rId4"/>
    <p:sldLayoutId id="2147484684" r:id="rId5"/>
    <p:sldLayoutId id="2147484685" r:id="rId6"/>
    <p:sldLayoutId id="2147484686" r:id="rId7"/>
    <p:sldLayoutId id="2147484687" r:id="rId8"/>
    <p:sldLayoutId id="2147484688" r:id="rId9"/>
    <p:sldLayoutId id="2147484689" r:id="rId10"/>
    <p:sldLayoutId id="2147484690" r:id="rId11"/>
    <p:sldLayoutId id="2147484691" r:id="rId12"/>
    <p:sldLayoutId id="2147484692" r:id="rId13"/>
    <p:sldLayoutId id="2147484694" r:id="rId14"/>
    <p:sldLayoutId id="2147484695" r:id="rId15"/>
    <p:sldLayoutId id="2147484696" r:id="rId16"/>
    <p:sldLayoutId id="2147484697" r:id="rId17"/>
    <p:sldLayoutId id="2147484698" r:id="rId18"/>
    <p:sldLayoutId id="2147484699" r:id="rId19"/>
  </p:sldLayoutIdLst>
  <p:timing>
    <p:tnLst>
      <p:par>
        <p:cTn id="1" dur="indefinite" restart="never" nodeType="tmRoot"/>
      </p:par>
    </p:tnLst>
  </p:timing>
  <p:txStyles>
    <p:titleStyle>
      <a:lvl1pPr marL="320040" indent="-320040" algn="r" defTabSz="914400" rtl="0" eaLnBrk="1" latinLnBrk="0" hangingPunct="1">
        <a:spcBef>
          <a:spcPct val="0"/>
        </a:spcBef>
        <a:buClr>
          <a:schemeClr val="accent6">
            <a:lumMod val="75000"/>
          </a:schemeClr>
        </a:buClr>
        <a:buSzPct val="128000"/>
        <a:buFont typeface="Georgia" pitchFamily="18" charset="0"/>
        <a:buChar char="*"/>
        <a:defRPr sz="4600" b="1" i="0" kern="1200">
          <a:gradFill>
            <a:gsLst>
              <a:gs pos="0">
                <a:schemeClr val="tx1"/>
              </a:gs>
              <a:gs pos="40000">
                <a:schemeClr val="tx1">
                  <a:lumMod val="75000"/>
                  <a:lumOff val="25000"/>
                </a:schemeClr>
              </a:gs>
              <a:gs pos="100000">
                <a:schemeClr val="tx2">
                  <a:alpha val="65000"/>
                </a:schemeClr>
              </a:gs>
            </a:gsLst>
            <a:lin ang="5400000" scaled="0"/>
          </a:gradFill>
          <a:effectLst>
            <a:reflection blurRad="6350" stA="55000" endA="300" endPos="45500" dir="5400000" sy="-100000" algn="bl" rotWithShape="0"/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2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864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2296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9728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89888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664208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96596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28600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587752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:\Resources\Docs\3. Education\Modules\CSC2021-22\Development\CSC2021 Module Title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9" y="771552"/>
            <a:ext cx="4200635" cy="1467937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6" descr="C:\Resources\Docs\3. Education\Modules\CSC2021-22\Development\CSC2022 Module Title.p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9" y="2615981"/>
            <a:ext cx="4200635" cy="1467937"/>
          </a:xfrm>
          <a:prstGeom prst="round2DiagRect">
            <a:avLst>
              <a:gd name="adj1" fmla="val 0"/>
              <a:gd name="adj2" fmla="val 20924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Rectangle 3"/>
          <p:cNvSpPr txBox="1">
            <a:spLocks/>
          </p:cNvSpPr>
          <p:nvPr/>
        </p:nvSpPr>
        <p:spPr>
          <a:xfrm>
            <a:off x="4788024" y="915566"/>
            <a:ext cx="4104456" cy="1344875"/>
          </a:xfrm>
          <a:prstGeom prst="rect">
            <a:avLst/>
          </a:prstGeom>
          <a:effectLst/>
        </p:spPr>
        <p:txBody>
          <a:bodyPr vert="horz" lIns="91440" tIns="45720" rIns="91440" bIns="45720" rtlCol="0" anchor="t" anchorCtr="0">
            <a:normAutofit fontScale="90000" lnSpcReduction="20000"/>
          </a:bodyPr>
          <a:lstStyle>
            <a:lvl1pPr marL="640080" indent="-457200" algn="l" defTabSz="914400" rtl="0" eaLnBrk="1" latinLnBrk="0" hangingPunct="1">
              <a:spcBef>
                <a:spcPct val="0"/>
              </a:spcBef>
              <a:buClr>
                <a:schemeClr val="accent6">
                  <a:lumMod val="75000"/>
                </a:schemeClr>
              </a:buClr>
              <a:buSzPct val="128000"/>
              <a:buFont typeface="Georgia" pitchFamily="18" charset="0"/>
              <a:buChar char="*"/>
              <a:defRPr sz="5400" b="1" i="0" kern="120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>
                  <a:reflection blurRad="6350" stA="55000" endA="300" endPos="455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182880" indent="0" algn="ctr">
              <a:buFont typeface="Georgia" pitchFamily="18" charset="0"/>
              <a:buNone/>
            </a:pPr>
            <a:r>
              <a:rPr lang="en-US" smtClean="0">
                <a:solidFill>
                  <a:schemeClr val="tx1"/>
                </a:solidFill>
                <a:effectLst/>
              </a:rPr>
              <a:t>Data types in C++</a:t>
            </a:r>
            <a:endParaRPr lang="en-US" dirty="0">
              <a:solidFill>
                <a:schemeClr val="tx1"/>
              </a:solidFill>
              <a:effectLst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148064" y="2643758"/>
            <a:ext cx="360040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Representing data in C</a:t>
            </a:r>
            <a:r>
              <a:rPr lang="en-US" sz="2000" dirty="0" smtClean="0"/>
              <a:t>++</a:t>
            </a:r>
          </a:p>
          <a:p>
            <a:pPr algn="ctr"/>
            <a:endParaRPr lang="en-US" sz="2000" dirty="0"/>
          </a:p>
          <a:p>
            <a:pPr algn="ctr"/>
            <a:r>
              <a:rPr lang="en-US" sz="2000" b="1" dirty="0" smtClean="0"/>
              <a:t>Part 2 –Casting and Arrays</a:t>
            </a:r>
            <a:endParaRPr lang="en-US" sz="2000" b="1" dirty="0"/>
          </a:p>
          <a:p>
            <a:pPr algn="r"/>
            <a:endParaRPr lang="en-GB" sz="2000" dirty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  <a:p>
            <a:pPr algn="r"/>
            <a:endParaRPr lang="en-GB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9512" y="627534"/>
            <a:ext cx="4392488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As negation </a:t>
            </a:r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has a higher precedence than comparison the </a:t>
            </a:r>
            <a:r>
              <a:rPr lang="en-GB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expression </a:t>
            </a:r>
            <a:r>
              <a:rPr lang="en-GB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!2 &gt; 4 </a:t>
            </a:r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is evaluated </a:t>
            </a:r>
            <a:r>
              <a:rPr lang="en-GB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as </a:t>
            </a:r>
            <a:r>
              <a:rPr lang="en-GB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(!2) &gt; 4</a:t>
            </a:r>
            <a:r>
              <a:rPr lang="en-GB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.</a:t>
            </a:r>
            <a:endParaRPr lang="en-GB" sz="2000" dirty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  <a:p>
            <a:r>
              <a:rPr lang="en-GB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  </a:t>
            </a:r>
          </a:p>
          <a:p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As the </a:t>
            </a:r>
            <a:r>
              <a:rPr lang="en-GB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!</a:t>
            </a:r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 operator works on </a:t>
            </a:r>
            <a:r>
              <a:rPr lang="en-GB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bool</a:t>
            </a:r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 values, C++ implicitly casts </a:t>
            </a:r>
            <a:r>
              <a:rPr lang="en-GB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count</a:t>
            </a:r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 as a </a:t>
            </a:r>
            <a:r>
              <a:rPr lang="en-GB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bool</a:t>
            </a:r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. A value of two is considered </a:t>
            </a:r>
            <a:r>
              <a:rPr lang="en-GB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true</a:t>
            </a:r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, which is negated to a </a:t>
            </a:r>
            <a:r>
              <a:rPr lang="en-GB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bool</a:t>
            </a:r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 value of </a:t>
            </a:r>
            <a:r>
              <a:rPr lang="en-GB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false</a:t>
            </a:r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. </a:t>
            </a:r>
            <a:endParaRPr lang="en-GB" sz="2000" dirty="0" smtClean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  <a:p>
            <a:endParaRPr lang="en-GB" sz="1000" dirty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  <a:p>
            <a:r>
              <a:rPr lang="en-GB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Next </a:t>
            </a:r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C++ </a:t>
            </a:r>
            <a:r>
              <a:rPr lang="en-GB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encounters the comparison </a:t>
            </a:r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and implicitly casts the </a:t>
            </a:r>
            <a:r>
              <a:rPr lang="en-GB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bool</a:t>
            </a:r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 outcome into an </a:t>
            </a:r>
            <a:r>
              <a:rPr lang="en-GB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GB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. A </a:t>
            </a:r>
            <a:r>
              <a:rPr lang="en-GB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bool</a:t>
            </a:r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 value of </a:t>
            </a:r>
            <a:r>
              <a:rPr lang="en-GB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false</a:t>
            </a:r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 will get cast to an </a:t>
            </a:r>
            <a:r>
              <a:rPr lang="en-GB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 value of </a:t>
            </a:r>
            <a:r>
              <a:rPr lang="en-GB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0</a:t>
            </a:r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 which is less than total, hence the </a:t>
            </a:r>
            <a:r>
              <a:rPr lang="en-GB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overall expression </a:t>
            </a:r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evaluates to </a:t>
            </a:r>
            <a:r>
              <a:rPr lang="en-GB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false</a:t>
            </a:r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.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6552027"/>
              </p:ext>
            </p:extLst>
          </p:nvPr>
        </p:nvGraphicFramePr>
        <p:xfrm>
          <a:off x="4283968" y="746778"/>
          <a:ext cx="4752528" cy="528828"/>
        </p:xfrm>
        <a:graphic>
          <a:graphicData uri="http://schemas.openxmlformats.org/drawingml/2006/table">
            <a:tbl>
              <a:tblPr firstRow="1" firstCol="1" bandRow="1">
                <a:tableStyleId>{3B4B98B0-60AC-42C2-AFA5-B58CD77FA1E5}</a:tableStyleId>
              </a:tblPr>
              <a:tblGrid>
                <a:gridCol w="398221"/>
                <a:gridCol w="4354307"/>
              </a:tblGrid>
              <a:tr h="0"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GB" sz="1000" b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1</a:t>
                      </a:r>
                      <a:endParaRPr lang="en-GB" sz="1100" b="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5725" indent="0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pt-BR" sz="1400" b="1" dirty="0" smtClean="0">
                          <a:solidFill>
                            <a:srgbClr val="0070C0"/>
                          </a:solidFill>
                          <a:effectLst/>
                          <a:latin typeface="Courier New" pitchFamily="49" charset="0"/>
                          <a:ea typeface="Calibri"/>
                          <a:cs typeface="Courier New" pitchFamily="49" charset="0"/>
                        </a:rPr>
                        <a:t>int</a:t>
                      </a:r>
                      <a:r>
                        <a:rPr lang="pt-BR" sz="1400" b="1" dirty="0" smtClean="0"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Calibri"/>
                          <a:cs typeface="Courier New" pitchFamily="49" charset="0"/>
                        </a:rPr>
                        <a:t> count = 2, total = 4;</a:t>
                      </a:r>
                    </a:p>
                  </a:txBody>
                  <a:tcPr marL="9525" marR="9525" marT="9525" marB="95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GB" sz="1100" b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2</a:t>
                      </a:r>
                      <a:endParaRPr lang="en-GB" sz="1100" b="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5725" marR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  <a:defRPr/>
                      </a:pPr>
                      <a:r>
                        <a:rPr lang="en-GB" sz="1400" b="1" dirty="0" smtClean="0">
                          <a:solidFill>
                            <a:srgbClr val="0070C0"/>
                          </a:solidFill>
                          <a:effectLst/>
                          <a:latin typeface="Courier New" pitchFamily="49" charset="0"/>
                          <a:ea typeface="Calibri"/>
                          <a:cs typeface="Courier New" pitchFamily="49" charset="0"/>
                        </a:rPr>
                        <a:t>if</a:t>
                      </a:r>
                      <a:r>
                        <a:rPr lang="en-GB" sz="1400" b="1" dirty="0" smtClean="0"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Calibri"/>
                          <a:cs typeface="Courier New" pitchFamily="49" charset="0"/>
                        </a:rPr>
                        <a:t>( ! count &gt; total</a:t>
                      </a:r>
                      <a:r>
                        <a:rPr lang="en-GB" sz="1400" b="1" baseline="0" dirty="0" smtClean="0"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Calibri"/>
                          <a:cs typeface="Courier New" pitchFamily="49" charset="0"/>
                        </a:rPr>
                        <a:t> ) { </a:t>
                      </a:r>
                      <a:r>
                        <a:rPr lang="en-GB" sz="1400" b="1" baseline="0" dirty="0" smtClean="0">
                          <a:solidFill>
                            <a:srgbClr val="FF0000"/>
                          </a:solidFill>
                          <a:effectLst/>
                          <a:latin typeface="Courier New" pitchFamily="49" charset="0"/>
                          <a:ea typeface="Calibri"/>
                          <a:cs typeface="Courier New" pitchFamily="49" charset="0"/>
                        </a:rPr>
                        <a:t>// trigger </a:t>
                      </a:r>
                      <a:r>
                        <a:rPr lang="en-GB" sz="1400" b="1" baseline="0" dirty="0" smtClean="0"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Calibri"/>
                          <a:cs typeface="Courier New" pitchFamily="49" charset="0"/>
                        </a:rPr>
                        <a:t>}</a:t>
                      </a:r>
                      <a:endParaRPr lang="en-GB" sz="1400" b="1" dirty="0" smtClean="0"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Calibri"/>
                        <a:cs typeface="Courier New" pitchFamily="49" charset="0"/>
                      </a:endParaRPr>
                    </a:p>
                  </a:txBody>
                  <a:tcPr marL="9525" marR="9525" marT="9525" marB="95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6359773"/>
              </p:ext>
            </p:extLst>
          </p:nvPr>
        </p:nvGraphicFramePr>
        <p:xfrm>
          <a:off x="4572000" y="1491630"/>
          <a:ext cx="1728192" cy="1586484"/>
        </p:xfrm>
        <a:graphic>
          <a:graphicData uri="http://schemas.openxmlformats.org/drawingml/2006/table">
            <a:tbl>
              <a:tblPr firstRow="1" firstCol="1" bandRow="1">
                <a:tableStyleId>{3B4B98B0-60AC-42C2-AFA5-B58CD77FA1E5}</a:tableStyleId>
              </a:tblPr>
              <a:tblGrid>
                <a:gridCol w="144808"/>
                <a:gridCol w="1583384"/>
              </a:tblGrid>
              <a:tr h="0"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GB" sz="1000" b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1</a:t>
                      </a:r>
                      <a:endParaRPr lang="en-GB" sz="1100" b="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5725" indent="0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endParaRPr lang="pt-BR" sz="1400" b="1" dirty="0" smtClean="0"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Calibri"/>
                        <a:cs typeface="Courier New" pitchFamily="49" charset="0"/>
                      </a:endParaRPr>
                    </a:p>
                  </a:txBody>
                  <a:tcPr marL="9525" marR="9525" marT="9525" marB="95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GB" sz="1100" b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2</a:t>
                      </a:r>
                      <a:endParaRPr lang="en-GB" sz="1100" b="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5725" marR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  <a:defRPr/>
                      </a:pPr>
                      <a:endParaRPr lang="en-GB" sz="1400" b="1" dirty="0" smtClean="0"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Calibri"/>
                        <a:cs typeface="Courier New" pitchFamily="49" charset="0"/>
                      </a:endParaRPr>
                    </a:p>
                  </a:txBody>
                  <a:tcPr marL="9525" marR="9525" marT="9525" marB="95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GB" sz="1100" b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3</a:t>
                      </a:r>
                      <a:endParaRPr lang="en-GB" sz="1100" b="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5725" marR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  <a:defRPr/>
                      </a:pPr>
                      <a:endParaRPr lang="en-GB" sz="1400" b="1" baseline="0" dirty="0" smtClean="0"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Calibri"/>
                        <a:cs typeface="Courier New" pitchFamily="49" charset="0"/>
                      </a:endParaRPr>
                    </a:p>
                  </a:txBody>
                  <a:tcPr marL="9525" marR="9525" marT="9525" marB="95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GB" sz="1100" b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4</a:t>
                      </a:r>
                      <a:endParaRPr lang="en-GB" sz="1100" b="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5725" marR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  <a:defRPr/>
                      </a:pPr>
                      <a:endParaRPr lang="en-GB" sz="1400" b="1" baseline="0" dirty="0" smtClean="0"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Calibri"/>
                        <a:cs typeface="Courier New" pitchFamily="49" charset="0"/>
                      </a:endParaRPr>
                    </a:p>
                  </a:txBody>
                  <a:tcPr marL="9525" marR="9525" marT="9525" marB="95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GB" sz="1100" b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5</a:t>
                      </a:r>
                      <a:endParaRPr lang="en-GB" sz="1100" b="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5725" marR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  <a:defRPr/>
                      </a:pPr>
                      <a:endParaRPr lang="en-GB" sz="1400" b="1" baseline="0" dirty="0" smtClean="0"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Calibri"/>
                        <a:cs typeface="Courier New" pitchFamily="49" charset="0"/>
                      </a:endParaRPr>
                    </a:p>
                  </a:txBody>
                  <a:tcPr marL="9525" marR="9525" marT="9525" marB="95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GB" sz="1100" b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6</a:t>
                      </a:r>
                      <a:endParaRPr lang="en-GB" sz="1100" b="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5725" marR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  <a:defRPr/>
                      </a:pPr>
                      <a:endParaRPr lang="en-GB" sz="1400" b="1" baseline="0" dirty="0" smtClean="0"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Calibri"/>
                        <a:cs typeface="Courier New" pitchFamily="49" charset="0"/>
                      </a:endParaRPr>
                    </a:p>
                  </a:txBody>
                  <a:tcPr marL="9525" marR="9525" marT="9525" marB="95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4716016" y="1491630"/>
            <a:ext cx="2088232" cy="16337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00"/>
              </a:spcAft>
            </a:pPr>
            <a:r>
              <a:rPr lang="en-GB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! 2 &gt; 4</a:t>
            </a:r>
          </a:p>
          <a:p>
            <a:pPr>
              <a:spcAft>
                <a:spcPts val="100"/>
              </a:spcAft>
            </a:pPr>
            <a:r>
              <a:rPr lang="en-GB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(!2) &gt; 4</a:t>
            </a:r>
          </a:p>
          <a:p>
            <a:pPr>
              <a:spcAft>
                <a:spcPts val="100"/>
              </a:spcAft>
            </a:pPr>
            <a:r>
              <a:rPr lang="en-GB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(!true) &gt; 4</a:t>
            </a:r>
          </a:p>
          <a:p>
            <a:pPr>
              <a:spcAft>
                <a:spcPts val="100"/>
              </a:spcAft>
            </a:pPr>
            <a:r>
              <a:rPr lang="en-GB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false &gt; 4</a:t>
            </a:r>
          </a:p>
          <a:p>
            <a:pPr>
              <a:spcAft>
                <a:spcPts val="100"/>
              </a:spcAft>
            </a:pPr>
            <a:r>
              <a:rPr lang="en-GB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0 &gt; 4</a:t>
            </a:r>
          </a:p>
          <a:p>
            <a:pPr>
              <a:spcAft>
                <a:spcPts val="100"/>
              </a:spcAft>
            </a:pPr>
            <a:r>
              <a:rPr lang="en-GB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false</a:t>
            </a:r>
          </a:p>
        </p:txBody>
      </p:sp>
    </p:spTree>
    <p:extLst>
      <p:ext uri="{BB962C8B-B14F-4D97-AF65-F5344CB8AC3E}">
        <p14:creationId xmlns:p14="http://schemas.microsoft.com/office/powerpoint/2010/main" val="2438098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51586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69294"/>
            <a:ext cx="9144000" cy="42893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-68303" y="202332"/>
            <a:ext cx="3704199" cy="857250"/>
          </a:xfrm>
          <a:prstGeom prst="rect">
            <a:avLst/>
          </a:prstGeom>
        </p:spPr>
        <p:txBody>
          <a:bodyPr/>
          <a:lstStyle>
            <a:lvl1pPr marL="320040" indent="-320040" algn="r" defTabSz="914400" rtl="0" eaLnBrk="1" latinLnBrk="0" hangingPunct="1">
              <a:spcBef>
                <a:spcPct val="0"/>
              </a:spcBef>
              <a:buClr>
                <a:schemeClr val="accent6">
                  <a:lumMod val="75000"/>
                </a:schemeClr>
              </a:buClr>
              <a:buSzPct val="128000"/>
              <a:buFont typeface="Georgia" pitchFamily="18" charset="0"/>
              <a:buChar char="*"/>
              <a:defRPr sz="4600" b="1" i="0" kern="120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>
                  <a:reflection blurRad="6350" stA="55000" endA="300" endPos="455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indent="0" algn="ctr">
              <a:buFont typeface="Georgia" pitchFamily="18" charset="0"/>
              <a:buNone/>
            </a:pPr>
            <a:r>
              <a:rPr lang="en-GB" dirty="0" smtClean="0">
                <a:solidFill>
                  <a:schemeClr val="tx1"/>
                </a:solidFill>
                <a:effectLst/>
                <a:latin typeface="Calibri" pitchFamily="34" charset="0"/>
              </a:rPr>
              <a:t>Data Size Variations</a:t>
            </a:r>
            <a:endParaRPr lang="en-GB" dirty="0"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6976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/>
          </p:cNvSpPr>
          <p:nvPr/>
        </p:nvSpPr>
        <p:spPr>
          <a:xfrm>
            <a:off x="35496" y="51470"/>
            <a:ext cx="3886200" cy="576064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altLang="x-none" sz="2800" cap="small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Data Size Variation</a:t>
            </a:r>
            <a:endParaRPr lang="en-US" sz="2800" cap="small" dirty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9512" y="627534"/>
            <a:ext cx="741682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Sometimes a </a:t>
            </a:r>
            <a:r>
              <a:rPr lang="en-GB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long</a:t>
            </a:r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 </a:t>
            </a:r>
            <a:r>
              <a:rPr lang="en-GB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is not that long</a:t>
            </a:r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. </a:t>
            </a:r>
            <a:r>
              <a:rPr lang="en-GB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In C</a:t>
            </a:r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++ </a:t>
            </a:r>
            <a:r>
              <a:rPr lang="en-GB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a </a:t>
            </a:r>
            <a:r>
              <a:rPr lang="en-GB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long</a:t>
            </a:r>
            <a:r>
              <a:rPr lang="en-GB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 mostly uses 4-bytes </a:t>
            </a:r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which is the same as an </a:t>
            </a:r>
            <a:r>
              <a:rPr lang="en-GB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, whilst in C# a </a:t>
            </a:r>
            <a:r>
              <a:rPr lang="en-GB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long</a:t>
            </a:r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 is 8-bytes.  There is no guarantee of size across all platforms (other than a </a:t>
            </a:r>
            <a:r>
              <a:rPr lang="en-GB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long</a:t>
            </a:r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 must not be smaller than an </a:t>
            </a:r>
            <a:r>
              <a:rPr lang="en-GB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GB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).</a:t>
            </a:r>
            <a:endParaRPr lang="en-GB" sz="2000" dirty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</p:txBody>
      </p:sp>
      <p:pic>
        <p:nvPicPr>
          <p:cNvPr id="1026" name="Picture 2" descr="http://us.cdn2.123rf.com/168nwm/jochenschoenfeld/jochenschoenfeld0912/jochenschoenfeld091200010/6037504-three-blue-pencils-of-different-length-golden-ration-isolated-on-white-background.jpg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800" y="643914"/>
            <a:ext cx="1979712" cy="1331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8" y="3291830"/>
            <a:ext cx="2857500" cy="1543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79512" y="3316798"/>
            <a:ext cx="590465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Aside</a:t>
            </a:r>
            <a:r>
              <a:rPr lang="en-GB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: </a:t>
            </a:r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In Visual Studio the </a:t>
            </a:r>
            <a:r>
              <a:rPr lang="en-GB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cstdint</a:t>
            </a:r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 header includes type definitions in the form of </a:t>
            </a:r>
            <a:r>
              <a:rPr lang="en-GB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intN_t</a:t>
            </a:r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 and </a:t>
            </a:r>
            <a:r>
              <a:rPr lang="en-GB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uintN_t</a:t>
            </a:r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 that </a:t>
            </a:r>
            <a:r>
              <a:rPr lang="en-GB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provide </a:t>
            </a:r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signed and unsigned </a:t>
            </a:r>
            <a:r>
              <a:rPr lang="en-GB" sz="20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int</a:t>
            </a:r>
            <a:r>
              <a:rPr lang="en-GB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 </a:t>
            </a:r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types using 8, 16, 32, or 64 bits. For example, </a:t>
            </a:r>
            <a:r>
              <a:rPr lang="en-GB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std</a:t>
            </a:r>
            <a:r>
              <a:rPr lang="en-GB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::</a:t>
            </a:r>
            <a:r>
              <a:rPr lang="en-GB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int32_t</a:t>
            </a:r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 </a:t>
            </a:r>
            <a:r>
              <a:rPr lang="en-GB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is </a:t>
            </a:r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a signed 32 bit </a:t>
            </a:r>
            <a:r>
              <a:rPr lang="en-GB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 type</a:t>
            </a:r>
            <a:r>
              <a:rPr lang="en-GB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.</a:t>
            </a:r>
            <a:endParaRPr lang="en-GB" sz="2000" dirty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0050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486"/>
            <a:ext cx="9207930" cy="51459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ounded Rectangle 3"/>
          <p:cNvSpPr/>
          <p:nvPr/>
        </p:nvSpPr>
        <p:spPr>
          <a:xfrm>
            <a:off x="6444208" y="193165"/>
            <a:ext cx="2580862" cy="1082441"/>
          </a:xfrm>
          <a:prstGeom prst="roundRect">
            <a:avLst>
              <a:gd name="adj" fmla="val 8550"/>
            </a:avLst>
          </a:prstGeom>
          <a:solidFill>
            <a:srgbClr val="FFFFFF">
              <a:alpha val="60000"/>
            </a:srgb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5188281" y="123478"/>
            <a:ext cx="3704199" cy="857250"/>
          </a:xfrm>
          <a:prstGeom prst="rect">
            <a:avLst/>
          </a:prstGeom>
        </p:spPr>
        <p:txBody>
          <a:bodyPr/>
          <a:lstStyle>
            <a:lvl1pPr marL="320040" indent="-320040" algn="r" defTabSz="914400" rtl="0" eaLnBrk="1" latinLnBrk="0" hangingPunct="1">
              <a:spcBef>
                <a:spcPct val="0"/>
              </a:spcBef>
              <a:buClr>
                <a:schemeClr val="accent6">
                  <a:lumMod val="75000"/>
                </a:schemeClr>
              </a:buClr>
              <a:buSzPct val="128000"/>
              <a:buFont typeface="Georgia" pitchFamily="18" charset="0"/>
              <a:buChar char="*"/>
              <a:defRPr sz="4600" b="1" i="0" kern="120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>
                  <a:reflection blurRad="6350" stA="55000" endA="300" endPos="455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indent="0">
              <a:buFont typeface="Georgia" pitchFamily="18" charset="0"/>
              <a:buNone/>
            </a:pPr>
            <a:r>
              <a:rPr lang="en-GB" sz="4000" dirty="0" smtClean="0">
                <a:solidFill>
                  <a:schemeClr val="tx1"/>
                </a:solidFill>
                <a:effectLst/>
                <a:latin typeface="Calibri" pitchFamily="34" charset="0"/>
              </a:rPr>
              <a:t>Structures</a:t>
            </a:r>
            <a:endParaRPr lang="en-GB" sz="4000" dirty="0"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28184" y="771550"/>
            <a:ext cx="30963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In passing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134469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9512" y="627534"/>
            <a:ext cx="352839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Data types can </a:t>
            </a:r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also be combined into </a:t>
            </a:r>
            <a:r>
              <a:rPr lang="en-GB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a composite structure, </a:t>
            </a:r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or </a:t>
            </a:r>
            <a:r>
              <a:rPr lang="en-GB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struct</a:t>
            </a:r>
            <a:r>
              <a:rPr lang="en-GB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 for </a:t>
            </a:r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short</a:t>
            </a:r>
            <a:r>
              <a:rPr lang="en-GB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.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6215373"/>
              </p:ext>
            </p:extLst>
          </p:nvPr>
        </p:nvGraphicFramePr>
        <p:xfrm>
          <a:off x="3563888" y="627534"/>
          <a:ext cx="3672408" cy="1586484"/>
        </p:xfrm>
        <a:graphic>
          <a:graphicData uri="http://schemas.openxmlformats.org/drawingml/2006/table">
            <a:tbl>
              <a:tblPr firstRow="1" firstCol="1" bandRow="1">
                <a:tableStyleId>{3B4B98B0-60AC-42C2-AFA5-B58CD77FA1E5}</a:tableStyleId>
              </a:tblPr>
              <a:tblGrid>
                <a:gridCol w="307716"/>
                <a:gridCol w="3364692"/>
              </a:tblGrid>
              <a:tr h="0"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GB" sz="1000" b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1</a:t>
                      </a:r>
                      <a:endParaRPr lang="en-GB" sz="1100" b="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5725" indent="0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pt-BR" sz="1400" b="1" dirty="0" smtClean="0">
                          <a:solidFill>
                            <a:srgbClr val="0070C0"/>
                          </a:solidFill>
                          <a:effectLst/>
                          <a:latin typeface="Courier New" pitchFamily="49" charset="0"/>
                          <a:ea typeface="Calibri"/>
                          <a:cs typeface="Courier New" pitchFamily="49" charset="0"/>
                        </a:rPr>
                        <a:t>struct </a:t>
                      </a:r>
                      <a:r>
                        <a:rPr lang="pt-BR" sz="1400" b="1" dirty="0" smtClean="0"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Calibri"/>
                          <a:cs typeface="Courier New" pitchFamily="49" charset="0"/>
                        </a:rPr>
                        <a:t>Struct_type</a:t>
                      </a:r>
                    </a:p>
                  </a:txBody>
                  <a:tcPr marL="9525" marR="9525" marT="9525" marB="95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GB" sz="1100" b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2</a:t>
                      </a:r>
                      <a:endParaRPr lang="en-GB" sz="1100" b="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5725" marR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  <a:defRPr/>
                      </a:pPr>
                      <a:r>
                        <a:rPr lang="en-GB" sz="1400" b="1" dirty="0" smtClean="0"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Calibri"/>
                          <a:cs typeface="Courier New" pitchFamily="49" charset="0"/>
                        </a:rPr>
                        <a:t>{</a:t>
                      </a:r>
                    </a:p>
                  </a:txBody>
                  <a:tcPr marL="9525" marR="9525" marT="9525" marB="95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GB" sz="1100" b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3</a:t>
                      </a:r>
                      <a:endParaRPr lang="en-GB" sz="1100" b="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5725" marR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  <a:defRPr/>
                      </a:pPr>
                      <a:r>
                        <a:rPr lang="en-GB" sz="1400" b="1" baseline="0" dirty="0" smtClean="0">
                          <a:solidFill>
                            <a:srgbClr val="0070C0"/>
                          </a:solidFill>
                          <a:effectLst/>
                          <a:latin typeface="Courier New" pitchFamily="49" charset="0"/>
                          <a:ea typeface="Calibri"/>
                          <a:cs typeface="Courier New" pitchFamily="49" charset="0"/>
                        </a:rPr>
                        <a:t>	data_type1 </a:t>
                      </a:r>
                      <a:r>
                        <a:rPr lang="en-GB" sz="1400" b="1" baseline="0" dirty="0" smtClean="0"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Calibri"/>
                          <a:cs typeface="Courier New" pitchFamily="49" charset="0"/>
                        </a:rPr>
                        <a:t>name1;</a:t>
                      </a:r>
                      <a:endParaRPr lang="en-GB" sz="1400" b="1" dirty="0" smtClean="0"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Calibri"/>
                        <a:cs typeface="Courier New" pitchFamily="49" charset="0"/>
                      </a:endParaRPr>
                    </a:p>
                  </a:txBody>
                  <a:tcPr marL="9525" marR="9525" marT="9525" marB="95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GB" sz="1100" b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4</a:t>
                      </a:r>
                      <a:endParaRPr lang="en-GB" sz="1100" b="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5725" marR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  <a:defRPr/>
                      </a:pPr>
                      <a:r>
                        <a:rPr lang="en-GB" sz="1400" b="1" dirty="0" smtClean="0"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Calibri"/>
                          <a:cs typeface="Courier New" pitchFamily="49" charset="0"/>
                        </a:rPr>
                        <a:t>	</a:t>
                      </a:r>
                      <a:r>
                        <a:rPr lang="en-GB" sz="1400" b="1" dirty="0" smtClean="0">
                          <a:solidFill>
                            <a:srgbClr val="FF0000"/>
                          </a:solidFill>
                          <a:effectLst/>
                          <a:latin typeface="Courier New" pitchFamily="49" charset="0"/>
                          <a:ea typeface="Calibri"/>
                          <a:cs typeface="Courier New" pitchFamily="49" charset="0"/>
                        </a:rPr>
                        <a:t>// …</a:t>
                      </a:r>
                    </a:p>
                  </a:txBody>
                  <a:tcPr marL="9525" marR="9525" marT="9525" marB="95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GB" sz="1100" b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5</a:t>
                      </a:r>
                      <a:endParaRPr lang="en-GB" sz="1100" b="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5725" marR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  <a:defRPr/>
                      </a:pPr>
                      <a:r>
                        <a:rPr lang="en-GB" sz="1400" b="1" baseline="0" dirty="0" smtClean="0">
                          <a:solidFill>
                            <a:srgbClr val="0070C0"/>
                          </a:solidFill>
                          <a:effectLst/>
                          <a:latin typeface="Courier New" pitchFamily="49" charset="0"/>
                          <a:ea typeface="Calibri"/>
                          <a:cs typeface="Courier New" pitchFamily="49" charset="0"/>
                        </a:rPr>
                        <a:t>	data_type1 </a:t>
                      </a:r>
                      <a:r>
                        <a:rPr lang="en-GB" sz="1400" b="1" baseline="0" dirty="0" smtClean="0"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Calibri"/>
                          <a:cs typeface="Courier New" pitchFamily="49" charset="0"/>
                        </a:rPr>
                        <a:t>name1;</a:t>
                      </a:r>
                      <a:endParaRPr lang="en-GB" sz="1400" b="1" dirty="0" smtClean="0"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Calibri"/>
                        <a:cs typeface="Courier New" pitchFamily="49" charset="0"/>
                      </a:endParaRPr>
                    </a:p>
                  </a:txBody>
                  <a:tcPr marL="9525" marR="9525" marT="9525" marB="95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GB" sz="1100" b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6</a:t>
                      </a:r>
                      <a:endParaRPr lang="en-GB" sz="1100" b="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5725" marR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  <a:defRPr/>
                      </a:pPr>
                      <a:r>
                        <a:rPr lang="en-GB" sz="1400" b="1" dirty="0" smtClean="0"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Calibri"/>
                          <a:cs typeface="Courier New" pitchFamily="49" charset="0"/>
                        </a:rPr>
                        <a:t>} </a:t>
                      </a:r>
                      <a:r>
                        <a:rPr lang="en-GB" sz="1400" b="1" baseline="0" dirty="0" smtClean="0"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Calibri"/>
                          <a:cs typeface="Courier New" pitchFamily="49" charset="0"/>
                        </a:rPr>
                        <a:t>declaredVar1, </a:t>
                      </a:r>
                      <a:r>
                        <a:rPr lang="en-GB" sz="1400" b="1" baseline="0" dirty="0" err="1" smtClean="0"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Calibri"/>
                          <a:cs typeface="Courier New" pitchFamily="49" charset="0"/>
                        </a:rPr>
                        <a:t>declaredVarN</a:t>
                      </a:r>
                      <a:r>
                        <a:rPr lang="en-GB" sz="1400" b="1" baseline="0" dirty="0" smtClean="0"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Calibri"/>
                          <a:cs typeface="Courier New" pitchFamily="49" charset="0"/>
                        </a:rPr>
                        <a:t>;</a:t>
                      </a:r>
                      <a:endParaRPr lang="en-GB" sz="1400" b="1" dirty="0" smtClean="0"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Calibri"/>
                        <a:cs typeface="Courier New" pitchFamily="49" charset="0"/>
                      </a:endParaRPr>
                    </a:p>
                  </a:txBody>
                  <a:tcPr marL="9525" marR="9525" marT="9525" marB="95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6287610"/>
              </p:ext>
            </p:extLst>
          </p:nvPr>
        </p:nvGraphicFramePr>
        <p:xfrm>
          <a:off x="3563888" y="2366650"/>
          <a:ext cx="3672408" cy="1586484"/>
        </p:xfrm>
        <a:graphic>
          <a:graphicData uri="http://schemas.openxmlformats.org/drawingml/2006/table">
            <a:tbl>
              <a:tblPr firstRow="1" firstCol="1" bandRow="1">
                <a:tableStyleId>{3B4B98B0-60AC-42C2-AFA5-B58CD77FA1E5}</a:tableStyleId>
              </a:tblPr>
              <a:tblGrid>
                <a:gridCol w="307716"/>
                <a:gridCol w="3364692"/>
              </a:tblGrid>
              <a:tr h="0"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GB" sz="1000" b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1</a:t>
                      </a:r>
                      <a:endParaRPr lang="en-GB" sz="1100" b="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5725" indent="0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pt-BR" sz="1400" b="1" dirty="0" smtClean="0">
                          <a:solidFill>
                            <a:srgbClr val="0070C0"/>
                          </a:solidFill>
                          <a:effectLst/>
                          <a:latin typeface="Courier New" pitchFamily="49" charset="0"/>
                          <a:ea typeface="Calibri"/>
                          <a:cs typeface="Courier New" pitchFamily="49" charset="0"/>
                        </a:rPr>
                        <a:t>struct </a:t>
                      </a:r>
                      <a:r>
                        <a:rPr lang="pt-BR" sz="1400" b="1" dirty="0" smtClean="0"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Calibri"/>
                          <a:cs typeface="Courier New" pitchFamily="49" charset="0"/>
                        </a:rPr>
                        <a:t>Pixel</a:t>
                      </a:r>
                    </a:p>
                  </a:txBody>
                  <a:tcPr marL="9525" marR="9525" marT="9525" marB="95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GB" sz="1100" b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2</a:t>
                      </a:r>
                      <a:endParaRPr lang="en-GB" sz="1100" b="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5725" marR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  <a:defRPr/>
                      </a:pPr>
                      <a:r>
                        <a:rPr lang="en-GB" sz="1400" b="1" dirty="0" smtClean="0"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Calibri"/>
                          <a:cs typeface="Courier New" pitchFamily="49" charset="0"/>
                        </a:rPr>
                        <a:t>{</a:t>
                      </a:r>
                    </a:p>
                  </a:txBody>
                  <a:tcPr marL="9525" marR="9525" marT="9525" marB="95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GB" sz="1100" b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3</a:t>
                      </a:r>
                      <a:endParaRPr lang="en-GB" sz="1100" b="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5725" marR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  <a:defRPr/>
                      </a:pPr>
                      <a:r>
                        <a:rPr lang="en-GB" sz="1400" b="1" baseline="0" dirty="0" smtClean="0">
                          <a:solidFill>
                            <a:srgbClr val="0070C0"/>
                          </a:solidFill>
                          <a:effectLst/>
                          <a:latin typeface="Courier New" pitchFamily="49" charset="0"/>
                          <a:ea typeface="Calibri"/>
                          <a:cs typeface="Courier New" pitchFamily="49" charset="0"/>
                        </a:rPr>
                        <a:t>	char </a:t>
                      </a:r>
                      <a:r>
                        <a:rPr lang="en-GB" sz="1400" b="1" baseline="0" dirty="0" smtClean="0"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Calibri"/>
                          <a:cs typeface="Courier New" pitchFamily="49" charset="0"/>
                        </a:rPr>
                        <a:t>r, g, b, a;</a:t>
                      </a:r>
                      <a:endParaRPr lang="en-GB" sz="1400" b="1" dirty="0" smtClean="0"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Calibri"/>
                        <a:cs typeface="Courier New" pitchFamily="49" charset="0"/>
                      </a:endParaRPr>
                    </a:p>
                  </a:txBody>
                  <a:tcPr marL="9525" marR="9525" marT="9525" marB="95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GB" sz="1100" b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4</a:t>
                      </a:r>
                      <a:endParaRPr lang="en-GB" sz="1100" b="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5725" marR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  <a:defRPr/>
                      </a:pPr>
                      <a:r>
                        <a:rPr lang="en-GB" sz="1400" b="1" baseline="0" dirty="0" smtClean="0">
                          <a:solidFill>
                            <a:srgbClr val="0070C0"/>
                          </a:solidFill>
                          <a:effectLst/>
                          <a:latin typeface="Courier New" pitchFamily="49" charset="0"/>
                          <a:ea typeface="Calibri"/>
                          <a:cs typeface="Courier New" pitchFamily="49" charset="0"/>
                        </a:rPr>
                        <a:t>	bool </a:t>
                      </a:r>
                      <a:r>
                        <a:rPr lang="en-GB" sz="1400" b="1" baseline="0" dirty="0" smtClean="0"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Calibri"/>
                          <a:cs typeface="Courier New" pitchFamily="49" charset="0"/>
                        </a:rPr>
                        <a:t>mask;</a:t>
                      </a:r>
                      <a:endParaRPr lang="en-GB" sz="1400" b="1" dirty="0" smtClean="0"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Calibri"/>
                        <a:cs typeface="Courier New" pitchFamily="49" charset="0"/>
                      </a:endParaRPr>
                    </a:p>
                  </a:txBody>
                  <a:tcPr marL="9525" marR="9525" marT="9525" marB="95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GB" sz="1100" b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5</a:t>
                      </a:r>
                      <a:endParaRPr lang="en-GB" sz="1100" b="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5725" marR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  <a:defRPr/>
                      </a:pPr>
                      <a:r>
                        <a:rPr lang="en-GB" sz="1400" b="1" dirty="0" smtClean="0"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Calibri"/>
                          <a:cs typeface="Courier New" pitchFamily="49" charset="0"/>
                        </a:rPr>
                        <a:t>};</a:t>
                      </a:r>
                      <a:r>
                        <a:rPr lang="en-GB" sz="1400" b="1" baseline="0" dirty="0" smtClean="0"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Calibri"/>
                          <a:cs typeface="Courier New" pitchFamily="49" charset="0"/>
                        </a:rPr>
                        <a:t> </a:t>
                      </a:r>
                      <a:r>
                        <a:rPr lang="en-GB" sz="1400" b="1" baseline="0" dirty="0" smtClean="0">
                          <a:solidFill>
                            <a:srgbClr val="FF0000"/>
                          </a:solidFill>
                          <a:effectLst/>
                          <a:latin typeface="Courier New" pitchFamily="49" charset="0"/>
                          <a:ea typeface="Calibri"/>
                          <a:cs typeface="Courier New" pitchFamily="49" charset="0"/>
                        </a:rPr>
                        <a:t>// Must include ‘;’ even</a:t>
                      </a:r>
                      <a:endParaRPr lang="en-GB" sz="1400" b="1" dirty="0" smtClean="0">
                        <a:solidFill>
                          <a:srgbClr val="FF0000"/>
                        </a:solidFill>
                        <a:effectLst/>
                        <a:latin typeface="Courier New" pitchFamily="49" charset="0"/>
                        <a:ea typeface="Calibri"/>
                        <a:cs typeface="Courier New" pitchFamily="49" charset="0"/>
                      </a:endParaRPr>
                    </a:p>
                  </a:txBody>
                  <a:tcPr marL="9525" marR="9525" marT="9525" marB="95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GB" sz="1100" b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6</a:t>
                      </a:r>
                      <a:endParaRPr lang="en-GB" sz="1100" b="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5725" marR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  <a:defRPr/>
                      </a:pPr>
                      <a:r>
                        <a:rPr lang="en-GB" sz="1400" b="1" dirty="0" smtClean="0"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Calibri"/>
                          <a:cs typeface="Courier New" pitchFamily="49" charset="0"/>
                        </a:rPr>
                        <a:t>   </a:t>
                      </a:r>
                      <a:r>
                        <a:rPr lang="en-GB" sz="1400" b="1" dirty="0" smtClean="0">
                          <a:solidFill>
                            <a:srgbClr val="FF0000"/>
                          </a:solidFill>
                          <a:effectLst/>
                          <a:latin typeface="Courier New" pitchFamily="49" charset="0"/>
                          <a:ea typeface="Calibri"/>
                          <a:cs typeface="Courier New" pitchFamily="49" charset="0"/>
                        </a:rPr>
                        <a:t>//</a:t>
                      </a:r>
                      <a:r>
                        <a:rPr lang="en-GB" sz="1400" b="1" baseline="0" dirty="0" smtClean="0">
                          <a:solidFill>
                            <a:srgbClr val="FF0000"/>
                          </a:solidFill>
                          <a:effectLst/>
                          <a:latin typeface="Courier New" pitchFamily="49" charset="0"/>
                          <a:ea typeface="Calibri"/>
                          <a:cs typeface="Courier New" pitchFamily="49" charset="0"/>
                        </a:rPr>
                        <a:t> if no pixel declared.</a:t>
                      </a:r>
                      <a:endParaRPr lang="en-GB" sz="1400" b="1" dirty="0" smtClean="0">
                        <a:solidFill>
                          <a:srgbClr val="FF0000"/>
                        </a:solidFill>
                        <a:effectLst/>
                        <a:latin typeface="Courier New" pitchFamily="49" charset="0"/>
                        <a:ea typeface="Calibri"/>
                        <a:cs typeface="Courier New" pitchFamily="49" charset="0"/>
                      </a:endParaRPr>
                    </a:p>
                  </a:txBody>
                  <a:tcPr marL="9525" marR="9525" marT="9525" marB="95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79512" y="1723911"/>
            <a:ext cx="3528392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struct</a:t>
            </a:r>
            <a:r>
              <a:rPr lang="en-GB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 types are declared in the same way as other types. Member variables are accessed using the dot operator (e.g. </a:t>
            </a:r>
            <a:r>
              <a:rPr lang="en-GB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Pixel </a:t>
            </a:r>
            <a:r>
              <a:rPr lang="en-GB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pixel</a:t>
            </a:r>
            <a:r>
              <a:rPr lang="en-GB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;        </a:t>
            </a:r>
            <a:r>
              <a:rPr lang="en-GB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pixel.r</a:t>
            </a:r>
            <a:r>
              <a:rPr lang="en-GB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 = 12;</a:t>
            </a:r>
          </a:p>
          <a:p>
            <a:endParaRPr lang="en-GB" sz="2000" dirty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7427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9512" y="627534"/>
            <a:ext cx="3744416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A </a:t>
            </a:r>
            <a:r>
              <a:rPr lang="en-GB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struct</a:t>
            </a:r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 can be initialized when it is </a:t>
            </a:r>
            <a:r>
              <a:rPr lang="en-GB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declared</a:t>
            </a:r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 </a:t>
            </a:r>
            <a:r>
              <a:rPr lang="en-GB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(as shown).</a:t>
            </a:r>
          </a:p>
          <a:p>
            <a:endParaRPr lang="en-GB" sz="1000" dirty="0" smtClean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  <a:p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The initializing values are assumed ordered according to members in the structure type definition.</a:t>
            </a:r>
          </a:p>
          <a:p>
            <a:r>
              <a:rPr lang="en-GB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 </a:t>
            </a:r>
          </a:p>
          <a:p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If there are fewer initializer values than </a:t>
            </a:r>
            <a:r>
              <a:rPr lang="en-GB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struct</a:t>
            </a:r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 members then non-specified members are initialized to zero (or other appropriate initializing value).</a:t>
            </a:r>
          </a:p>
          <a:p>
            <a:endParaRPr lang="en-GB" sz="2000" dirty="0" smtClean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6859274"/>
              </p:ext>
            </p:extLst>
          </p:nvPr>
        </p:nvGraphicFramePr>
        <p:xfrm>
          <a:off x="3779912" y="718544"/>
          <a:ext cx="5076056" cy="1853206"/>
        </p:xfrm>
        <a:graphic>
          <a:graphicData uri="http://schemas.openxmlformats.org/drawingml/2006/table">
            <a:tbl>
              <a:tblPr firstRow="1" firstCol="1" bandRow="1">
                <a:tableStyleId>{3B4B98B0-60AC-42C2-AFA5-B58CD77FA1E5}</a:tableStyleId>
              </a:tblPr>
              <a:tblGrid>
                <a:gridCol w="425330"/>
                <a:gridCol w="4650726"/>
              </a:tblGrid>
              <a:tr h="266722"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GB" sz="1000" b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1</a:t>
                      </a:r>
                      <a:endParaRPr lang="en-GB" sz="1100" b="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5725" indent="0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pt-BR" sz="1400" b="1" dirty="0" smtClean="0">
                          <a:solidFill>
                            <a:srgbClr val="0070C0"/>
                          </a:solidFill>
                          <a:effectLst/>
                          <a:latin typeface="Courier New" pitchFamily="49" charset="0"/>
                          <a:ea typeface="Calibri"/>
                          <a:cs typeface="Courier New" pitchFamily="49" charset="0"/>
                        </a:rPr>
                        <a:t>struct </a:t>
                      </a:r>
                      <a:r>
                        <a:rPr lang="pt-BR" sz="1400" b="1" dirty="0" smtClean="0"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Calibri"/>
                          <a:cs typeface="Courier New" pitchFamily="49" charset="0"/>
                        </a:rPr>
                        <a:t>Pixel</a:t>
                      </a:r>
                    </a:p>
                  </a:txBody>
                  <a:tcPr marL="9525" marR="9525" marT="9525" marB="95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GB" sz="1100" b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2</a:t>
                      </a:r>
                      <a:endParaRPr lang="en-GB" sz="1100" b="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5725" marR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  <a:defRPr/>
                      </a:pPr>
                      <a:r>
                        <a:rPr lang="en-GB" sz="1400" b="1" dirty="0" smtClean="0"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Calibri"/>
                          <a:cs typeface="Courier New" pitchFamily="49" charset="0"/>
                        </a:rPr>
                        <a:t>{</a:t>
                      </a:r>
                    </a:p>
                  </a:txBody>
                  <a:tcPr marL="9525" marR="9525" marT="9525" marB="95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GB" sz="1100" b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3</a:t>
                      </a:r>
                      <a:endParaRPr lang="en-GB" sz="1100" b="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5725" marR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  <a:defRPr/>
                      </a:pPr>
                      <a:r>
                        <a:rPr lang="en-GB" sz="1400" b="1" baseline="0" dirty="0" smtClean="0">
                          <a:solidFill>
                            <a:srgbClr val="0070C0"/>
                          </a:solidFill>
                          <a:effectLst/>
                          <a:latin typeface="Courier New" pitchFamily="49" charset="0"/>
                          <a:ea typeface="Calibri"/>
                          <a:cs typeface="Courier New" pitchFamily="49" charset="0"/>
                        </a:rPr>
                        <a:t>	char </a:t>
                      </a:r>
                      <a:r>
                        <a:rPr lang="en-GB" sz="1400" b="1" baseline="0" dirty="0" smtClean="0"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Calibri"/>
                          <a:cs typeface="Courier New" pitchFamily="49" charset="0"/>
                        </a:rPr>
                        <a:t>r, g, b, a;</a:t>
                      </a:r>
                      <a:endParaRPr lang="en-GB" sz="1400" b="1" dirty="0" smtClean="0"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Calibri"/>
                        <a:cs typeface="Courier New" pitchFamily="49" charset="0"/>
                      </a:endParaRPr>
                    </a:p>
                  </a:txBody>
                  <a:tcPr marL="9525" marR="9525" marT="9525" marB="95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GB" sz="1100" b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4</a:t>
                      </a:r>
                      <a:endParaRPr lang="en-GB" sz="1100" b="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5725" marR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  <a:defRPr/>
                      </a:pPr>
                      <a:r>
                        <a:rPr lang="en-GB" sz="1400" b="1" baseline="0" dirty="0" smtClean="0">
                          <a:solidFill>
                            <a:srgbClr val="0070C0"/>
                          </a:solidFill>
                          <a:effectLst/>
                          <a:latin typeface="Courier New" pitchFamily="49" charset="0"/>
                          <a:ea typeface="Calibri"/>
                          <a:cs typeface="Courier New" pitchFamily="49" charset="0"/>
                        </a:rPr>
                        <a:t>	bool </a:t>
                      </a:r>
                      <a:r>
                        <a:rPr lang="en-GB" sz="1400" b="1" baseline="0" dirty="0" smtClean="0"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Calibri"/>
                          <a:cs typeface="Courier New" pitchFamily="49" charset="0"/>
                        </a:rPr>
                        <a:t>mask;</a:t>
                      </a:r>
                      <a:endParaRPr lang="en-GB" sz="1400" b="1" dirty="0" smtClean="0"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Calibri"/>
                        <a:cs typeface="Courier New" pitchFamily="49" charset="0"/>
                      </a:endParaRPr>
                    </a:p>
                  </a:txBody>
                  <a:tcPr marL="9525" marR="9525" marT="9525" marB="95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GB" sz="1100" b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5</a:t>
                      </a:r>
                      <a:endParaRPr lang="en-GB" sz="1100" b="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5725" marR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  <a:defRPr/>
                      </a:pPr>
                      <a:r>
                        <a:rPr lang="en-GB" sz="1400" b="1" dirty="0" smtClean="0"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Calibri"/>
                          <a:cs typeface="Courier New" pitchFamily="49" charset="0"/>
                        </a:rPr>
                        <a:t>};</a:t>
                      </a:r>
                      <a:endParaRPr lang="en-GB" sz="1400" b="1" dirty="0" smtClean="0">
                        <a:solidFill>
                          <a:srgbClr val="FF0000"/>
                        </a:solidFill>
                        <a:effectLst/>
                        <a:latin typeface="Courier New" pitchFamily="49" charset="0"/>
                        <a:ea typeface="Calibri"/>
                        <a:cs typeface="Courier New" pitchFamily="49" charset="0"/>
                      </a:endParaRPr>
                    </a:p>
                  </a:txBody>
                  <a:tcPr marL="9525" marR="9525" marT="9525" marB="95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GB" sz="1100" b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6</a:t>
                      </a:r>
                      <a:endParaRPr lang="en-GB" sz="1100" b="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5725" marR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  <a:defRPr/>
                      </a:pPr>
                      <a:r>
                        <a:rPr lang="en-GB" sz="1400" b="1" dirty="0" smtClean="0"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Calibri"/>
                          <a:cs typeface="Courier New" pitchFamily="49" charset="0"/>
                        </a:rPr>
                        <a:t>   </a:t>
                      </a:r>
                      <a:endParaRPr lang="en-GB" sz="1400" b="1" dirty="0" smtClean="0">
                        <a:solidFill>
                          <a:srgbClr val="FF0000"/>
                        </a:solidFill>
                        <a:effectLst/>
                        <a:latin typeface="Courier New" pitchFamily="49" charset="0"/>
                        <a:ea typeface="Calibri"/>
                        <a:cs typeface="Courier New" pitchFamily="49" charset="0"/>
                      </a:endParaRPr>
                    </a:p>
                  </a:txBody>
                  <a:tcPr marL="9525" marR="9525" marT="9525" marB="95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GB" sz="1100" b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7</a:t>
                      </a:r>
                      <a:endParaRPr lang="en-GB" sz="1100" b="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5725" marR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  <a:defRPr/>
                      </a:pPr>
                      <a:r>
                        <a:rPr lang="en-GB" sz="1400" b="1" dirty="0" smtClean="0"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Calibri"/>
                          <a:cs typeface="Courier New" pitchFamily="49" charset="0"/>
                        </a:rPr>
                        <a:t>Pixel </a:t>
                      </a:r>
                      <a:r>
                        <a:rPr lang="en-GB" sz="1400" b="1" dirty="0" err="1" smtClean="0"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Calibri"/>
                          <a:cs typeface="Courier New" pitchFamily="49" charset="0"/>
                        </a:rPr>
                        <a:t>pixel</a:t>
                      </a:r>
                      <a:r>
                        <a:rPr lang="en-GB" sz="1400" b="1" dirty="0" smtClean="0"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Calibri"/>
                          <a:cs typeface="Courier New" pitchFamily="49" charset="0"/>
                        </a:rPr>
                        <a:t> = {125,</a:t>
                      </a:r>
                      <a:r>
                        <a:rPr lang="en-GB" sz="1400" b="1" baseline="0" dirty="0" smtClean="0"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Calibri"/>
                          <a:cs typeface="Courier New" pitchFamily="49" charset="0"/>
                        </a:rPr>
                        <a:t> 125, 125, 255, false};</a:t>
                      </a:r>
                      <a:endParaRPr lang="en-GB" sz="1400" b="1" dirty="0" smtClean="0"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Calibri"/>
                        <a:cs typeface="Courier New" pitchFamily="49" charset="0"/>
                      </a:endParaRPr>
                    </a:p>
                  </a:txBody>
                  <a:tcPr marL="9525" marR="9525" marT="9525" marB="95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4565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336746"/>
            <a:ext cx="3744416" cy="48067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5148064" y="267494"/>
            <a:ext cx="3704199" cy="857250"/>
          </a:xfrm>
          <a:prstGeom prst="rect">
            <a:avLst/>
          </a:prstGeom>
        </p:spPr>
        <p:txBody>
          <a:bodyPr/>
          <a:lstStyle>
            <a:lvl1pPr marL="320040" indent="-320040" algn="r" defTabSz="914400" rtl="0" eaLnBrk="1" latinLnBrk="0" hangingPunct="1">
              <a:spcBef>
                <a:spcPct val="0"/>
              </a:spcBef>
              <a:buClr>
                <a:schemeClr val="accent6">
                  <a:lumMod val="75000"/>
                </a:schemeClr>
              </a:buClr>
              <a:buSzPct val="128000"/>
              <a:buFont typeface="Georgia" pitchFamily="18" charset="0"/>
              <a:buChar char="*"/>
              <a:defRPr sz="4600" b="1" i="0" kern="120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>
                  <a:reflection blurRad="6350" stA="55000" endA="300" endPos="455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indent="0">
              <a:buFont typeface="Georgia" pitchFamily="18" charset="0"/>
              <a:buNone/>
            </a:pPr>
            <a:r>
              <a:rPr lang="en-GB" sz="1800" smtClean="0">
                <a:solidFill>
                  <a:schemeClr val="tx1"/>
                </a:solidFill>
                <a:effectLst/>
                <a:latin typeface="Calibri" pitchFamily="34" charset="0"/>
              </a:rPr>
              <a:t>Integer </a:t>
            </a:r>
            <a:r>
              <a:rPr lang="en-GB" sz="1800" dirty="0" smtClean="0">
                <a:solidFill>
                  <a:schemeClr val="tx1"/>
                </a:solidFill>
                <a:effectLst/>
                <a:latin typeface="Calibri" pitchFamily="34" charset="0"/>
              </a:rPr>
              <a:t>data types include </a:t>
            </a:r>
            <a:r>
              <a:rPr lang="en-GB" sz="1600" dirty="0" smtClean="0">
                <a:solidFill>
                  <a:schemeClr val="tx1"/>
                </a:solidFill>
                <a:effectLst/>
                <a:latin typeface="Courier New" pitchFamily="49" charset="0"/>
                <a:cs typeface="Courier New" pitchFamily="49" charset="0"/>
              </a:rPr>
              <a:t>char</a:t>
            </a:r>
            <a:r>
              <a:rPr lang="en-GB" sz="1800" dirty="0" smtClean="0">
                <a:solidFill>
                  <a:schemeClr val="tx1"/>
                </a:solidFill>
                <a:effectLst/>
                <a:latin typeface="Calibri" pitchFamily="34" charset="0"/>
              </a:rPr>
              <a:t> and </a:t>
            </a:r>
            <a:r>
              <a:rPr lang="en-GB" sz="1600" dirty="0">
                <a:solidFill>
                  <a:schemeClr val="tx1"/>
                </a:solidFill>
                <a:effectLst/>
                <a:latin typeface="Courier New" pitchFamily="49" charset="0"/>
                <a:cs typeface="Courier New" pitchFamily="49" charset="0"/>
              </a:rPr>
              <a:t>bool</a:t>
            </a:r>
            <a:r>
              <a:rPr lang="en-GB" sz="1800" dirty="0" smtClean="0">
                <a:solidFill>
                  <a:schemeClr val="tx1"/>
                </a:solidFill>
                <a:effectLst/>
                <a:latin typeface="Calibri" pitchFamily="34" charset="0"/>
              </a:rPr>
              <a:t> types, i.e. C++ basically views/treats/casts them as numbers.</a:t>
            </a:r>
          </a:p>
          <a:p>
            <a:pPr marL="0" indent="0">
              <a:buFont typeface="Georgia" pitchFamily="18" charset="0"/>
              <a:buNone/>
            </a:pPr>
            <a:endParaRPr lang="en-GB" sz="1800" dirty="0">
              <a:solidFill>
                <a:schemeClr val="tx1"/>
              </a:solidFill>
              <a:effectLst/>
              <a:latin typeface="Calibri" pitchFamily="34" charset="0"/>
            </a:endParaRPr>
          </a:p>
          <a:p>
            <a:pPr marL="0" indent="0">
              <a:buNone/>
            </a:pPr>
            <a:r>
              <a:rPr lang="en-GB" sz="1800" dirty="0" smtClean="0">
                <a:solidFill>
                  <a:schemeClr val="tx1"/>
                </a:solidFill>
                <a:effectLst/>
                <a:latin typeface="Calibri" pitchFamily="34" charset="0"/>
              </a:rPr>
              <a:t>Aim to have a solid understanding of the commonly used data types. </a:t>
            </a:r>
          </a:p>
          <a:p>
            <a:pPr marL="0" indent="0">
              <a:buNone/>
            </a:pPr>
            <a:endParaRPr lang="en-GB" sz="1800" dirty="0">
              <a:solidFill>
                <a:schemeClr val="tx1"/>
              </a:solidFill>
              <a:effectLst/>
              <a:latin typeface="Calibri" pitchFamily="34" charset="0"/>
            </a:endParaRPr>
          </a:p>
          <a:p>
            <a:pPr marL="0" indent="0">
              <a:buNone/>
            </a:pPr>
            <a:endParaRPr lang="en-GB" sz="1800" dirty="0">
              <a:solidFill>
                <a:schemeClr val="tx1"/>
              </a:solidFill>
              <a:effectLst/>
              <a:latin typeface="Calibri" pitchFamily="34" charset="0"/>
            </a:endParaRPr>
          </a:p>
          <a:p>
            <a:pPr marL="0" indent="0">
              <a:buFont typeface="Georgia" pitchFamily="18" charset="0"/>
              <a:buNone/>
            </a:pPr>
            <a:endParaRPr lang="en-GB" sz="1800" dirty="0" smtClean="0">
              <a:solidFill>
                <a:schemeClr val="tx1"/>
              </a:solidFill>
              <a:effectLst/>
              <a:latin typeface="Calibri" pitchFamily="34" charset="0"/>
            </a:endParaRPr>
          </a:p>
          <a:p>
            <a:pPr marL="0" indent="0">
              <a:buFont typeface="Georgia" pitchFamily="18" charset="0"/>
              <a:buNone/>
            </a:pPr>
            <a:endParaRPr lang="en-GB" sz="1800" dirty="0">
              <a:solidFill>
                <a:schemeClr val="tx1"/>
              </a:solidFill>
              <a:effectLst/>
              <a:latin typeface="Calibri" pitchFamily="34" charset="0"/>
            </a:endParaRPr>
          </a:p>
          <a:p>
            <a:pPr marL="0" indent="0">
              <a:buFont typeface="Georgia" pitchFamily="18" charset="0"/>
              <a:buNone/>
            </a:pPr>
            <a:endParaRPr lang="en-GB" sz="1800" dirty="0"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07504" y="110293"/>
            <a:ext cx="3704199" cy="857250"/>
          </a:xfrm>
          <a:prstGeom prst="rect">
            <a:avLst/>
          </a:prstGeom>
        </p:spPr>
        <p:txBody>
          <a:bodyPr/>
          <a:lstStyle>
            <a:lvl1pPr marL="320040" indent="-320040" algn="r" defTabSz="914400" rtl="0" eaLnBrk="1" latinLnBrk="0" hangingPunct="1">
              <a:spcBef>
                <a:spcPct val="0"/>
              </a:spcBef>
              <a:buClr>
                <a:schemeClr val="accent6">
                  <a:lumMod val="75000"/>
                </a:schemeClr>
              </a:buClr>
              <a:buSzPct val="128000"/>
              <a:buFont typeface="Georgia" pitchFamily="18" charset="0"/>
              <a:buChar char="*"/>
              <a:defRPr sz="4600" b="1" i="0" kern="120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>
                  <a:reflection blurRad="6350" stA="55000" endA="300" endPos="455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indent="0" algn="l">
              <a:buFont typeface="Georgia" pitchFamily="18" charset="0"/>
              <a:buNone/>
            </a:pPr>
            <a:r>
              <a:rPr lang="en-GB" sz="2800" dirty="0" smtClean="0">
                <a:solidFill>
                  <a:schemeClr val="tx1"/>
                </a:solidFill>
                <a:effectLst/>
                <a:latin typeface="Calibri" pitchFamily="34" charset="0"/>
              </a:rPr>
              <a:t>Key takeaways:</a:t>
            </a:r>
            <a:endParaRPr lang="en-GB" sz="2800" dirty="0"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7005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203375" cy="514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ounded Rectangle 2"/>
          <p:cNvSpPr/>
          <p:nvPr/>
        </p:nvSpPr>
        <p:spPr>
          <a:xfrm>
            <a:off x="5796136" y="268255"/>
            <a:ext cx="3166139" cy="1511407"/>
          </a:xfrm>
          <a:prstGeom prst="roundRect">
            <a:avLst>
              <a:gd name="adj" fmla="val 8550"/>
            </a:avLst>
          </a:prstGeom>
          <a:solidFill>
            <a:srgbClr val="FFFFFF">
              <a:alpha val="60000"/>
            </a:srgb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5508104" y="274340"/>
            <a:ext cx="3704199" cy="857250"/>
          </a:xfrm>
          <a:prstGeom prst="rect">
            <a:avLst/>
          </a:prstGeom>
        </p:spPr>
        <p:txBody>
          <a:bodyPr/>
          <a:lstStyle>
            <a:lvl1pPr marL="320040" indent="-320040" algn="r" defTabSz="914400" rtl="0" eaLnBrk="1" latinLnBrk="0" hangingPunct="1">
              <a:spcBef>
                <a:spcPct val="0"/>
              </a:spcBef>
              <a:buClr>
                <a:schemeClr val="accent6">
                  <a:lumMod val="75000"/>
                </a:schemeClr>
              </a:buClr>
              <a:buSzPct val="128000"/>
              <a:buFont typeface="Georgia" pitchFamily="18" charset="0"/>
              <a:buChar char="*"/>
              <a:defRPr sz="4600" b="1" i="0" kern="120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>
                  <a:reflection blurRad="6350" stA="55000" endA="300" endPos="455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indent="0" algn="ctr">
              <a:buFont typeface="Georgia" pitchFamily="18" charset="0"/>
              <a:buNone/>
            </a:pPr>
            <a:r>
              <a:rPr lang="en-GB" dirty="0" smtClean="0">
                <a:solidFill>
                  <a:schemeClr val="tx1"/>
                </a:solidFill>
                <a:effectLst/>
                <a:latin typeface="Calibri" pitchFamily="34" charset="0"/>
              </a:rPr>
              <a:t>Array Data Types</a:t>
            </a:r>
            <a:endParaRPr lang="en-GB" dirty="0"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9573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4835897"/>
              </p:ext>
            </p:extLst>
          </p:nvPr>
        </p:nvGraphicFramePr>
        <p:xfrm>
          <a:off x="-149392" y="1707654"/>
          <a:ext cx="4217336" cy="528828"/>
        </p:xfrm>
        <a:graphic>
          <a:graphicData uri="http://schemas.openxmlformats.org/drawingml/2006/table">
            <a:tbl>
              <a:tblPr firstRow="1" firstCol="1" bandRow="1">
                <a:tableStyleId>{3B4B98B0-60AC-42C2-AFA5-B58CD77FA1E5}</a:tableStyleId>
              </a:tblPr>
              <a:tblGrid>
                <a:gridCol w="353376"/>
                <a:gridCol w="3863960"/>
              </a:tblGrid>
              <a:tr h="0"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GB" sz="1000" b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1</a:t>
                      </a:r>
                      <a:endParaRPr lang="en-GB" sz="1100" b="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5725" indent="0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GB" sz="1400" b="1" dirty="0" err="1" smtClean="0">
                          <a:solidFill>
                            <a:srgbClr val="0070C0"/>
                          </a:solidFill>
                          <a:effectLst/>
                          <a:latin typeface="Courier New" pitchFamily="49" charset="0"/>
                          <a:ea typeface="Calibri"/>
                          <a:cs typeface="Courier New" pitchFamily="49" charset="0"/>
                        </a:rPr>
                        <a:t>int</a:t>
                      </a:r>
                      <a:r>
                        <a:rPr lang="en-GB" sz="1400" b="1" dirty="0" smtClean="0">
                          <a:solidFill>
                            <a:srgbClr val="0070C0"/>
                          </a:solidFill>
                          <a:effectLst/>
                          <a:latin typeface="Courier New" pitchFamily="49" charset="0"/>
                          <a:ea typeface="Calibri"/>
                          <a:cs typeface="Courier New" pitchFamily="49" charset="0"/>
                        </a:rPr>
                        <a:t> </a:t>
                      </a:r>
                      <a:r>
                        <a:rPr lang="en-GB" sz="1400" b="1" dirty="0" smtClean="0"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Calibri"/>
                          <a:cs typeface="Courier New" pitchFamily="49" charset="0"/>
                        </a:rPr>
                        <a:t>ages[5] = {24,19,40,29,32};</a:t>
                      </a:r>
                    </a:p>
                  </a:txBody>
                  <a:tcPr marL="9525" marR="9525" marT="9525" marB="95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GB" sz="1100" b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2</a:t>
                      </a:r>
                      <a:endParaRPr lang="en-GB" sz="1100" b="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5725" marR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  <a:defRPr/>
                      </a:pPr>
                      <a:r>
                        <a:rPr lang="en-GB" sz="1400" b="1" dirty="0" smtClean="0">
                          <a:solidFill>
                            <a:srgbClr val="0070C0"/>
                          </a:solidFill>
                          <a:effectLst/>
                          <a:latin typeface="Courier New" pitchFamily="49" charset="0"/>
                          <a:ea typeface="Calibri"/>
                          <a:cs typeface="Courier New" pitchFamily="49" charset="0"/>
                        </a:rPr>
                        <a:t>char</a:t>
                      </a:r>
                      <a:r>
                        <a:rPr lang="en-GB" sz="1400" b="1" dirty="0" smtClean="0"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Calibri"/>
                          <a:cs typeface="Courier New" pitchFamily="49" charset="0"/>
                        </a:rPr>
                        <a:t> message[] = {</a:t>
                      </a:r>
                      <a:r>
                        <a:rPr lang="en-GB" sz="1400" b="1" dirty="0" smtClean="0">
                          <a:solidFill>
                            <a:srgbClr val="FF0000"/>
                          </a:solidFill>
                          <a:effectLst/>
                          <a:latin typeface="Courier New" pitchFamily="49" charset="0"/>
                          <a:ea typeface="Calibri"/>
                          <a:cs typeface="Courier New" pitchFamily="49" charset="0"/>
                        </a:rPr>
                        <a:t>‘c'</a:t>
                      </a:r>
                      <a:r>
                        <a:rPr lang="en-GB" sz="1400" b="1" dirty="0" smtClean="0"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Calibri"/>
                          <a:cs typeface="Courier New" pitchFamily="49" charset="0"/>
                        </a:rPr>
                        <a:t>, </a:t>
                      </a:r>
                      <a:r>
                        <a:rPr lang="en-GB" sz="1400" b="1" dirty="0" smtClean="0">
                          <a:solidFill>
                            <a:srgbClr val="FF0000"/>
                          </a:solidFill>
                          <a:effectLst/>
                          <a:latin typeface="Courier New" pitchFamily="49" charset="0"/>
                          <a:ea typeface="Calibri"/>
                          <a:cs typeface="Courier New" pitchFamily="49" charset="0"/>
                        </a:rPr>
                        <a:t>‘a'</a:t>
                      </a:r>
                      <a:r>
                        <a:rPr lang="en-GB" sz="1400" b="1" dirty="0" smtClean="0"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Calibri"/>
                          <a:cs typeface="Courier New" pitchFamily="49" charset="0"/>
                        </a:rPr>
                        <a:t>, </a:t>
                      </a:r>
                      <a:r>
                        <a:rPr lang="en-GB" sz="1400" b="1" dirty="0" smtClean="0">
                          <a:solidFill>
                            <a:srgbClr val="FF0000"/>
                          </a:solidFill>
                          <a:effectLst/>
                          <a:latin typeface="Courier New" pitchFamily="49" charset="0"/>
                          <a:ea typeface="Calibri"/>
                          <a:cs typeface="Courier New" pitchFamily="49" charset="0"/>
                        </a:rPr>
                        <a:t>‘t'</a:t>
                      </a:r>
                      <a:r>
                        <a:rPr lang="en-GB" sz="1400" b="1" dirty="0" smtClean="0"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Calibri"/>
                          <a:cs typeface="Courier New" pitchFamily="49" charset="0"/>
                        </a:rPr>
                        <a:t> };</a:t>
                      </a:r>
                    </a:p>
                  </a:txBody>
                  <a:tcPr marL="9525" marR="9525" marT="9525" marB="95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69776" y="555526"/>
            <a:ext cx="4186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An </a:t>
            </a:r>
            <a:r>
              <a:rPr lang="en-GB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ordered </a:t>
            </a:r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and bounded </a:t>
            </a:r>
            <a:r>
              <a:rPr lang="en-GB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collection </a:t>
            </a:r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of data types can be created together as an array.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79512" y="2357174"/>
            <a:ext cx="410445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Note: </a:t>
            </a:r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If the number of initializing values is less than the number of array elements then the initializers are applied starting with array element 0.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43603" y="555526"/>
            <a:ext cx="4420885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C++11 makes the </a:t>
            </a:r>
            <a:r>
              <a:rPr lang="en-GB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list initialization brace </a:t>
            </a:r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form of initialization </a:t>
            </a:r>
            <a:r>
              <a:rPr lang="en-GB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a </a:t>
            </a:r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universal form for all </a:t>
            </a:r>
            <a:r>
              <a:rPr lang="en-GB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types (the = sign can also be dropped). </a:t>
            </a:r>
          </a:p>
          <a:p>
            <a:endParaRPr lang="en-GB" sz="1000" dirty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  <a:p>
            <a:r>
              <a:rPr lang="en-GB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Additionally, empty braces can be used to set all the array elements to 0.</a:t>
            </a:r>
            <a:endParaRPr lang="en-GB" sz="2000" dirty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8324443"/>
              </p:ext>
            </p:extLst>
          </p:nvPr>
        </p:nvGraphicFramePr>
        <p:xfrm>
          <a:off x="4211960" y="2715766"/>
          <a:ext cx="4536504" cy="528828"/>
        </p:xfrm>
        <a:graphic>
          <a:graphicData uri="http://schemas.openxmlformats.org/drawingml/2006/table">
            <a:tbl>
              <a:tblPr firstRow="1" firstCol="1" bandRow="1">
                <a:tableStyleId>{3B4B98B0-60AC-42C2-AFA5-B58CD77FA1E5}</a:tableStyleId>
              </a:tblPr>
              <a:tblGrid>
                <a:gridCol w="380119"/>
                <a:gridCol w="4156385"/>
              </a:tblGrid>
              <a:tr h="0"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GB" sz="1000" b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1</a:t>
                      </a:r>
                      <a:endParaRPr lang="en-GB" sz="1100" b="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5725" indent="0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GB" sz="1400" b="1" dirty="0" smtClean="0">
                          <a:solidFill>
                            <a:srgbClr val="0070C0"/>
                          </a:solidFill>
                          <a:effectLst/>
                          <a:latin typeface="Courier New" pitchFamily="49" charset="0"/>
                          <a:ea typeface="Calibri"/>
                          <a:cs typeface="Courier New" pitchFamily="49" charset="0"/>
                        </a:rPr>
                        <a:t>double </a:t>
                      </a:r>
                      <a:r>
                        <a:rPr lang="en-GB" sz="1400" b="1" dirty="0" smtClean="0"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Calibri"/>
                          <a:cs typeface="Courier New" pitchFamily="49" charset="0"/>
                        </a:rPr>
                        <a:t>a[2]</a:t>
                      </a:r>
                      <a:r>
                        <a:rPr lang="en-GB" sz="1400" b="1" baseline="0" dirty="0" smtClean="0"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Calibri"/>
                          <a:cs typeface="Courier New" pitchFamily="49" charset="0"/>
                        </a:rPr>
                        <a:t> </a:t>
                      </a:r>
                      <a:r>
                        <a:rPr lang="en-GB" sz="1400" b="1" dirty="0" smtClean="0"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Calibri"/>
                          <a:cs typeface="Courier New" pitchFamily="49" charset="0"/>
                        </a:rPr>
                        <a:t>{1.2, 2.9e3}; </a:t>
                      </a:r>
                      <a:r>
                        <a:rPr lang="en-GB" sz="1400" b="1" dirty="0" smtClean="0">
                          <a:solidFill>
                            <a:srgbClr val="00B050"/>
                          </a:solidFill>
                          <a:effectLst/>
                          <a:latin typeface="Courier New" pitchFamily="49" charset="0"/>
                          <a:ea typeface="Calibri"/>
                          <a:cs typeface="Courier New" pitchFamily="49" charset="0"/>
                        </a:rPr>
                        <a:t>// Ok C++11</a:t>
                      </a:r>
                    </a:p>
                  </a:txBody>
                  <a:tcPr marL="9525" marR="9525" marT="9525" marB="95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GB" sz="1100" b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2</a:t>
                      </a:r>
                      <a:endParaRPr lang="en-GB" sz="1100" b="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5725" marR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  <a:defRPr/>
                      </a:pPr>
                      <a:r>
                        <a:rPr lang="en-GB" sz="1400" b="1" dirty="0" err="1" smtClean="0">
                          <a:solidFill>
                            <a:srgbClr val="0070C0"/>
                          </a:solidFill>
                          <a:effectLst/>
                          <a:latin typeface="Courier New" pitchFamily="49" charset="0"/>
                          <a:ea typeface="Calibri"/>
                          <a:cs typeface="Courier New" pitchFamily="49" charset="0"/>
                        </a:rPr>
                        <a:t>int</a:t>
                      </a:r>
                      <a:r>
                        <a:rPr lang="en-GB" sz="1400" b="1" dirty="0" smtClean="0">
                          <a:solidFill>
                            <a:srgbClr val="0070C0"/>
                          </a:solidFill>
                          <a:effectLst/>
                          <a:latin typeface="Courier New" pitchFamily="49" charset="0"/>
                          <a:ea typeface="Calibri"/>
                          <a:cs typeface="Courier New" pitchFamily="49" charset="0"/>
                        </a:rPr>
                        <a:t> </a:t>
                      </a:r>
                      <a:r>
                        <a:rPr lang="en-GB" sz="1400" b="1" dirty="0" smtClean="0"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Calibri"/>
                          <a:cs typeface="Courier New" pitchFamily="49" charset="0"/>
                        </a:rPr>
                        <a:t>totals[10] = {}; </a:t>
                      </a:r>
                      <a:r>
                        <a:rPr lang="en-GB" sz="1400" b="1" dirty="0" smtClean="0">
                          <a:solidFill>
                            <a:srgbClr val="00B050"/>
                          </a:solidFill>
                          <a:effectLst/>
                          <a:latin typeface="Courier New" pitchFamily="49" charset="0"/>
                          <a:ea typeface="Calibri"/>
                          <a:cs typeface="Courier New" pitchFamily="49" charset="0"/>
                        </a:rPr>
                        <a:t>// Set</a:t>
                      </a:r>
                      <a:r>
                        <a:rPr lang="en-GB" sz="1400" b="1" baseline="0" dirty="0" smtClean="0">
                          <a:solidFill>
                            <a:srgbClr val="00B050"/>
                          </a:solidFill>
                          <a:effectLst/>
                          <a:latin typeface="Courier New" pitchFamily="49" charset="0"/>
                          <a:ea typeface="Calibri"/>
                          <a:cs typeface="Courier New" pitchFamily="49" charset="0"/>
                        </a:rPr>
                        <a:t> all to 0</a:t>
                      </a:r>
                      <a:endParaRPr lang="en-GB" sz="1400" b="1" dirty="0" smtClean="0">
                        <a:solidFill>
                          <a:srgbClr val="00B050"/>
                        </a:solidFill>
                        <a:effectLst/>
                        <a:latin typeface="Courier New" pitchFamily="49" charset="0"/>
                        <a:ea typeface="Calibri"/>
                        <a:cs typeface="Courier New" pitchFamily="49" charset="0"/>
                      </a:endParaRPr>
                    </a:p>
                  </a:txBody>
                  <a:tcPr marL="9525" marR="9525" marT="9525" marB="95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36940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31476"/>
              </p:ext>
            </p:extLst>
          </p:nvPr>
        </p:nvGraphicFramePr>
        <p:xfrm>
          <a:off x="-108520" y="1712193"/>
          <a:ext cx="4608512" cy="2379726"/>
        </p:xfrm>
        <a:graphic>
          <a:graphicData uri="http://schemas.openxmlformats.org/drawingml/2006/table">
            <a:tbl>
              <a:tblPr firstRow="1" firstCol="1" bandRow="1">
                <a:tableStyleId>{3B4B98B0-60AC-42C2-AFA5-B58CD77FA1E5}</a:tableStyleId>
              </a:tblPr>
              <a:tblGrid>
                <a:gridCol w="386153"/>
                <a:gridCol w="4222359"/>
              </a:tblGrid>
              <a:tr h="0"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GB" sz="1100" b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1</a:t>
                      </a:r>
                      <a:endParaRPr lang="en-GB" sz="1100" b="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5725" indent="0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GB" sz="1400" b="1" dirty="0" err="1" smtClean="0">
                          <a:solidFill>
                            <a:srgbClr val="0070C0"/>
                          </a:solidFill>
                          <a:effectLst/>
                          <a:latin typeface="Courier New" pitchFamily="49" charset="0"/>
                          <a:ea typeface="Calibri"/>
                          <a:cs typeface="Courier New" pitchFamily="49" charset="0"/>
                        </a:rPr>
                        <a:t>int</a:t>
                      </a:r>
                      <a:r>
                        <a:rPr lang="en-GB" sz="1400" b="1" dirty="0" smtClean="0">
                          <a:solidFill>
                            <a:srgbClr val="0070C0"/>
                          </a:solidFill>
                          <a:effectLst/>
                          <a:latin typeface="Courier New" pitchFamily="49" charset="0"/>
                          <a:ea typeface="Calibri"/>
                          <a:cs typeface="Courier New" pitchFamily="49" charset="0"/>
                        </a:rPr>
                        <a:t> </a:t>
                      </a:r>
                      <a:r>
                        <a:rPr lang="en-GB" sz="1400" b="1" dirty="0" err="1" smtClean="0"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Calibri"/>
                          <a:cs typeface="Courier New" pitchFamily="49" charset="0"/>
                        </a:rPr>
                        <a:t>val</a:t>
                      </a:r>
                      <a:r>
                        <a:rPr lang="en-GB" sz="1400" b="1" dirty="0" smtClean="0"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Calibri"/>
                          <a:cs typeface="Courier New" pitchFamily="49" charset="0"/>
                        </a:rPr>
                        <a:t>[2][3];</a:t>
                      </a:r>
                      <a:r>
                        <a:rPr lang="en-GB" sz="1400" b="1" baseline="0" dirty="0" smtClean="0"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Calibri"/>
                          <a:cs typeface="Courier New" pitchFamily="49" charset="0"/>
                        </a:rPr>
                        <a:t> </a:t>
                      </a:r>
                      <a:r>
                        <a:rPr lang="en-GB" sz="1400" b="1" baseline="0" dirty="0" smtClean="0">
                          <a:solidFill>
                            <a:srgbClr val="00B050"/>
                          </a:solidFill>
                          <a:effectLst/>
                          <a:latin typeface="Courier New" pitchFamily="49" charset="0"/>
                          <a:ea typeface="Calibri"/>
                          <a:cs typeface="Courier New" pitchFamily="49" charset="0"/>
                        </a:rPr>
                        <a:t>// 2(row)x3(column)</a:t>
                      </a:r>
                      <a:endParaRPr lang="en-GB" sz="1400" b="1" dirty="0" smtClean="0">
                        <a:solidFill>
                          <a:srgbClr val="00B050"/>
                        </a:solidFill>
                        <a:effectLst/>
                        <a:latin typeface="Courier New" pitchFamily="49" charset="0"/>
                        <a:ea typeface="Calibri"/>
                        <a:cs typeface="Courier New" pitchFamily="49" charset="0"/>
                      </a:endParaRPr>
                    </a:p>
                  </a:txBody>
                  <a:tcPr marL="9525" marR="9525" marT="9525" marB="95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GB" sz="1100" b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2</a:t>
                      </a:r>
                      <a:endParaRPr lang="en-GB" sz="1100" b="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5725" indent="0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endParaRPr lang="en-GB" sz="1400" b="1" dirty="0" smtClean="0"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Calibri"/>
                        <a:cs typeface="Courier New" pitchFamily="49" charset="0"/>
                      </a:endParaRPr>
                    </a:p>
                  </a:txBody>
                  <a:tcPr marL="9525" marR="9525" marT="9525" marB="95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GB" sz="1000" b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3</a:t>
                      </a:r>
                      <a:endParaRPr lang="en-GB" sz="1100" b="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5725" indent="0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GB" sz="1400" b="1" dirty="0" err="1" smtClean="0">
                          <a:solidFill>
                            <a:srgbClr val="0070C0"/>
                          </a:solidFill>
                          <a:effectLst/>
                          <a:latin typeface="Courier New" pitchFamily="49" charset="0"/>
                          <a:ea typeface="Calibri"/>
                          <a:cs typeface="Courier New" pitchFamily="49" charset="0"/>
                        </a:rPr>
                        <a:t>int</a:t>
                      </a:r>
                      <a:r>
                        <a:rPr lang="en-GB" sz="1400" b="1" dirty="0" smtClean="0">
                          <a:solidFill>
                            <a:srgbClr val="0070C0"/>
                          </a:solidFill>
                          <a:effectLst/>
                          <a:latin typeface="Courier New" pitchFamily="49" charset="0"/>
                          <a:ea typeface="Calibri"/>
                          <a:cs typeface="Courier New" pitchFamily="49" charset="0"/>
                        </a:rPr>
                        <a:t> </a:t>
                      </a:r>
                      <a:r>
                        <a:rPr lang="en-GB" sz="1400" b="1" dirty="0" err="1" smtClean="0"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Calibri"/>
                          <a:cs typeface="Courier New" pitchFamily="49" charset="0"/>
                        </a:rPr>
                        <a:t>val</a:t>
                      </a:r>
                      <a:r>
                        <a:rPr lang="en-GB" sz="1400" b="1" dirty="0" smtClean="0"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Calibri"/>
                          <a:cs typeface="Courier New" pitchFamily="49" charset="0"/>
                        </a:rPr>
                        <a:t>[2][3] = { {1, 2, 3},</a:t>
                      </a:r>
                    </a:p>
                  </a:txBody>
                  <a:tcPr marL="9525" marR="9525" marT="9525" marB="95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GB" sz="1100" b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4</a:t>
                      </a:r>
                      <a:endParaRPr lang="en-GB" sz="1100" b="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5725" marR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  <a:defRPr/>
                      </a:pPr>
                      <a:r>
                        <a:rPr lang="en-GB" sz="1400" b="1" dirty="0" smtClean="0"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Calibri"/>
                          <a:cs typeface="Courier New" pitchFamily="49" charset="0"/>
                        </a:rPr>
                        <a:t>                  {4</a:t>
                      </a:r>
                      <a:r>
                        <a:rPr lang="en-GB" sz="1400" b="1" baseline="0" dirty="0" smtClean="0"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Calibri"/>
                          <a:cs typeface="Courier New" pitchFamily="49" charset="0"/>
                        </a:rPr>
                        <a:t>, 5, 6} };</a:t>
                      </a:r>
                      <a:endParaRPr lang="en-GB" sz="1400" b="1" dirty="0" smtClean="0"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Calibri"/>
                        <a:cs typeface="Courier New" pitchFamily="49" charset="0"/>
                      </a:endParaRPr>
                    </a:p>
                  </a:txBody>
                  <a:tcPr marL="9525" marR="9525" marT="9525" marB="95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GB" sz="1100" b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5</a:t>
                      </a:r>
                      <a:endParaRPr lang="en-GB" sz="1100" b="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5725" marR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  <a:defRPr/>
                      </a:pPr>
                      <a:endParaRPr lang="en-GB" sz="1400" b="1" dirty="0" smtClean="0"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Calibri"/>
                        <a:cs typeface="Courier New" pitchFamily="49" charset="0"/>
                      </a:endParaRPr>
                    </a:p>
                  </a:txBody>
                  <a:tcPr marL="9525" marR="9525" marT="9525" marB="95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GB" sz="1100" b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6</a:t>
                      </a:r>
                      <a:endParaRPr lang="en-GB" sz="1100" b="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5725" marR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  <a:defRPr/>
                      </a:pPr>
                      <a:r>
                        <a:rPr lang="en-GB" sz="1400" b="1" dirty="0" err="1" smtClean="0">
                          <a:solidFill>
                            <a:srgbClr val="0070C0"/>
                          </a:solidFill>
                          <a:effectLst/>
                          <a:latin typeface="Courier New" pitchFamily="49" charset="0"/>
                          <a:ea typeface="Calibri"/>
                          <a:cs typeface="Courier New" pitchFamily="49" charset="0"/>
                        </a:rPr>
                        <a:t>int</a:t>
                      </a:r>
                      <a:r>
                        <a:rPr lang="en-GB" sz="1400" b="1" dirty="0" smtClean="0">
                          <a:solidFill>
                            <a:srgbClr val="0070C0"/>
                          </a:solidFill>
                          <a:effectLst/>
                          <a:latin typeface="Courier New" pitchFamily="49" charset="0"/>
                          <a:ea typeface="Calibri"/>
                          <a:cs typeface="Courier New" pitchFamily="49" charset="0"/>
                        </a:rPr>
                        <a:t> </a:t>
                      </a:r>
                      <a:r>
                        <a:rPr lang="en-GB" sz="1400" b="1" dirty="0" err="1" smtClean="0"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Calibri"/>
                          <a:cs typeface="Courier New" pitchFamily="49" charset="0"/>
                        </a:rPr>
                        <a:t>val</a:t>
                      </a:r>
                      <a:r>
                        <a:rPr lang="en-GB" sz="1400" b="1" dirty="0" smtClean="0"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Calibri"/>
                          <a:cs typeface="Courier New" pitchFamily="49" charset="0"/>
                        </a:rPr>
                        <a:t>[2][3] = { 1, 2, 3,</a:t>
                      </a:r>
                    </a:p>
                  </a:txBody>
                  <a:tcPr marL="9525" marR="9525" marT="9525" marB="95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GB" sz="1100" b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7</a:t>
                      </a:r>
                      <a:endParaRPr lang="en-GB" sz="1100" b="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5725" marR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  <a:defRPr/>
                      </a:pPr>
                      <a:r>
                        <a:rPr lang="en-GB" sz="1400" b="1" dirty="0" smtClean="0"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Calibri"/>
                          <a:cs typeface="Courier New" pitchFamily="49" charset="0"/>
                        </a:rPr>
                        <a:t>                 </a:t>
                      </a:r>
                      <a:r>
                        <a:rPr lang="en-GB" sz="1400" b="1" baseline="0" dirty="0" smtClean="0"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Calibri"/>
                          <a:cs typeface="Courier New" pitchFamily="49" charset="0"/>
                        </a:rPr>
                        <a:t> </a:t>
                      </a:r>
                      <a:r>
                        <a:rPr lang="en-GB" sz="1400" b="1" dirty="0" smtClean="0"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Calibri"/>
                          <a:cs typeface="Courier New" pitchFamily="49" charset="0"/>
                        </a:rPr>
                        <a:t>4</a:t>
                      </a:r>
                      <a:r>
                        <a:rPr lang="en-GB" sz="1400" b="1" baseline="0" dirty="0" smtClean="0"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Calibri"/>
                          <a:cs typeface="Courier New" pitchFamily="49" charset="0"/>
                        </a:rPr>
                        <a:t>, 5, 6 };</a:t>
                      </a:r>
                      <a:endParaRPr lang="en-GB" sz="1400" b="1" dirty="0" smtClean="0"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Calibri"/>
                        <a:cs typeface="Courier New" pitchFamily="49" charset="0"/>
                      </a:endParaRPr>
                    </a:p>
                  </a:txBody>
                  <a:tcPr marL="9525" marR="9525" marT="9525" marB="95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GB" sz="1100" b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8</a:t>
                      </a:r>
                      <a:endParaRPr lang="en-GB" sz="1100" b="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5725" marR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  <a:defRPr/>
                      </a:pPr>
                      <a:endParaRPr lang="en-GB" sz="1400" b="1" dirty="0" smtClean="0"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Calibri"/>
                        <a:cs typeface="Courier New" pitchFamily="49" charset="0"/>
                      </a:endParaRPr>
                    </a:p>
                  </a:txBody>
                  <a:tcPr marL="9525" marR="9525" marT="9525" marB="95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GB" sz="1100" b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9</a:t>
                      </a:r>
                      <a:endParaRPr lang="en-GB" sz="1100" b="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5725" marR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  <a:defRPr/>
                      </a:pPr>
                      <a:r>
                        <a:rPr lang="en-GB" sz="1400" b="1" dirty="0" err="1" smtClean="0">
                          <a:solidFill>
                            <a:srgbClr val="0070C0"/>
                          </a:solidFill>
                          <a:effectLst/>
                          <a:latin typeface="Courier New" pitchFamily="49" charset="0"/>
                          <a:ea typeface="Calibri"/>
                          <a:cs typeface="Courier New" pitchFamily="49" charset="0"/>
                        </a:rPr>
                        <a:t>int</a:t>
                      </a:r>
                      <a:r>
                        <a:rPr lang="en-GB" sz="1400" b="1" dirty="0" smtClean="0">
                          <a:solidFill>
                            <a:srgbClr val="0070C0"/>
                          </a:solidFill>
                          <a:effectLst/>
                          <a:latin typeface="Courier New" pitchFamily="49" charset="0"/>
                          <a:ea typeface="Calibri"/>
                          <a:cs typeface="Courier New" pitchFamily="49" charset="0"/>
                        </a:rPr>
                        <a:t> </a:t>
                      </a:r>
                      <a:r>
                        <a:rPr lang="en-GB" sz="1400" b="1" dirty="0" err="1" smtClean="0"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Calibri"/>
                          <a:cs typeface="Courier New" pitchFamily="49" charset="0"/>
                        </a:rPr>
                        <a:t>val</a:t>
                      </a:r>
                      <a:r>
                        <a:rPr lang="en-GB" sz="1400" b="1" dirty="0" smtClean="0"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Calibri"/>
                          <a:cs typeface="Courier New" pitchFamily="49" charset="0"/>
                        </a:rPr>
                        <a:t>[2][3] = { 1, 2, 3,</a:t>
                      </a:r>
                      <a:r>
                        <a:rPr lang="en-GB" sz="1400" b="1" baseline="0" dirty="0" smtClean="0"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Calibri"/>
                          <a:cs typeface="Courier New" pitchFamily="49" charset="0"/>
                        </a:rPr>
                        <a:t> 4, 5, 6 };</a:t>
                      </a:r>
                      <a:endParaRPr lang="en-GB" sz="1400" b="1" dirty="0" smtClean="0"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Calibri"/>
                        <a:cs typeface="Courier New" pitchFamily="49" charset="0"/>
                      </a:endParaRPr>
                    </a:p>
                  </a:txBody>
                  <a:tcPr marL="9525" marR="9525" marT="9525" marB="95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69776" y="555526"/>
            <a:ext cx="4186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A two-dimensional array can </a:t>
            </a:r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be defined as </a:t>
            </a:r>
            <a:r>
              <a:rPr lang="en-GB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shown. Each form of initialization is equivalent.</a:t>
            </a:r>
            <a:endParaRPr lang="en-GB" sz="2000" dirty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716016" y="555526"/>
            <a:ext cx="4608512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Importantly </a:t>
            </a:r>
            <a:r>
              <a:rPr lang="en-GB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in C</a:t>
            </a:r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++ </a:t>
            </a:r>
            <a:r>
              <a:rPr lang="en-GB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multi-dimensional arrays can be viewed as a 1D array, e.g. a </a:t>
            </a:r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2D array can be </a:t>
            </a:r>
            <a:r>
              <a:rPr lang="en-GB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flattened </a:t>
            </a:r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into a 1D array as shown. </a:t>
            </a:r>
            <a:endParaRPr lang="en-GB" sz="2000" dirty="0" smtClean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  <a:p>
            <a:endParaRPr lang="en-GB" sz="1000" dirty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  <a:p>
            <a:r>
              <a:rPr lang="en-GB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This relationship is </a:t>
            </a:r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often exploited when processing 2D arrays in C++ (e.g. with pointers).</a:t>
            </a:r>
          </a:p>
        </p:txBody>
      </p:sp>
      <p:pic>
        <p:nvPicPr>
          <p:cNvPr id="4098" name="Picture 2" descr="http://http.developer.nvidia.com/GPUGems2/elementLinks/33_idioms_05.jpg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3142456"/>
            <a:ext cx="4286250" cy="1733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5446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0538"/>
            <a:ext cx="9142190" cy="54520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ounded Rectangle 4"/>
          <p:cNvSpPr/>
          <p:nvPr/>
        </p:nvSpPr>
        <p:spPr>
          <a:xfrm>
            <a:off x="6588224" y="195486"/>
            <a:ext cx="2302043" cy="936104"/>
          </a:xfrm>
          <a:prstGeom prst="roundRect">
            <a:avLst>
              <a:gd name="adj" fmla="val 8550"/>
            </a:avLst>
          </a:prstGeom>
          <a:solidFill>
            <a:srgbClr val="FFFFFF">
              <a:alpha val="80000"/>
            </a:srgb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6340409" y="195486"/>
            <a:ext cx="2768095" cy="857250"/>
          </a:xfrm>
          <a:prstGeom prst="rect">
            <a:avLst/>
          </a:prstGeom>
        </p:spPr>
        <p:txBody>
          <a:bodyPr/>
          <a:lstStyle>
            <a:lvl1pPr marL="320040" indent="-320040" algn="r" defTabSz="914400" rtl="0" eaLnBrk="1" latinLnBrk="0" hangingPunct="1">
              <a:spcBef>
                <a:spcPct val="0"/>
              </a:spcBef>
              <a:buClr>
                <a:schemeClr val="accent6">
                  <a:lumMod val="75000"/>
                </a:schemeClr>
              </a:buClr>
              <a:buSzPct val="128000"/>
              <a:buFont typeface="Georgia" pitchFamily="18" charset="0"/>
              <a:buChar char="*"/>
              <a:defRPr sz="4600" b="1" i="0" kern="120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>
                  <a:reflection blurRad="6350" stA="55000" endA="300" endPos="455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indent="0" algn="ctr">
              <a:buFont typeface="Georgia" pitchFamily="18" charset="0"/>
              <a:buNone/>
            </a:pPr>
            <a:r>
              <a:rPr lang="en-GB" dirty="0" smtClean="0">
                <a:solidFill>
                  <a:schemeClr val="tx1"/>
                </a:solidFill>
                <a:effectLst/>
                <a:latin typeface="Calibri" pitchFamily="34" charset="0"/>
              </a:rPr>
              <a:t>Casting</a:t>
            </a:r>
            <a:endParaRPr lang="en-GB" dirty="0"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984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1519610266"/>
              </p:ext>
            </p:extLst>
          </p:nvPr>
        </p:nvGraphicFramePr>
        <p:xfrm>
          <a:off x="251520" y="1316062"/>
          <a:ext cx="36004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79512" y="528231"/>
            <a:ext cx="396044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A type cast is a way of changing a value of one type to a value of another type. </a:t>
            </a:r>
            <a:r>
              <a:rPr lang="en-GB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 C++ has four new style </a:t>
            </a:r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casts introduced within C++</a:t>
            </a:r>
            <a:r>
              <a:rPr lang="en-GB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11:</a:t>
            </a:r>
            <a:endParaRPr lang="en-GB" sz="2000" dirty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427984" y="499231"/>
            <a:ext cx="446449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static_cast</a:t>
            </a:r>
            <a:r>
              <a:rPr lang="en-GB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 is </a:t>
            </a:r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applicable in most “ordinary” </a:t>
            </a:r>
            <a:r>
              <a:rPr lang="en-GB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situations. It accepts </a:t>
            </a:r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a data value </a:t>
            </a:r>
            <a:r>
              <a:rPr lang="en-GB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and </a:t>
            </a:r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returns the equivalent data value </a:t>
            </a:r>
            <a:r>
              <a:rPr lang="en-GB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of the </a:t>
            </a:r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specified data </a:t>
            </a:r>
            <a:r>
              <a:rPr lang="en-GB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type, </a:t>
            </a:r>
            <a:r>
              <a:rPr lang="en-GB" sz="20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e.g</a:t>
            </a:r>
            <a:r>
              <a:rPr lang="en-GB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:</a:t>
            </a:r>
            <a:endParaRPr lang="en-GB" sz="2000" dirty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  <a:p>
            <a:endParaRPr lang="en-GB" sz="2000" dirty="0" smtClean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  <a:p>
            <a:endParaRPr lang="en-GB" sz="2000" dirty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  <a:p>
            <a:endParaRPr lang="en-GB" sz="2000" dirty="0" smtClean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  <a:p>
            <a:r>
              <a:rPr lang="en-GB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Takes </a:t>
            </a:r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the </a:t>
            </a:r>
            <a:r>
              <a:rPr lang="en-GB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GB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 m</a:t>
            </a:r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 value of 4 and </a:t>
            </a:r>
            <a:r>
              <a:rPr lang="en-GB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returns </a:t>
            </a:r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an equivalent </a:t>
            </a:r>
            <a:r>
              <a:rPr lang="en-GB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double</a:t>
            </a:r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 value (4.0</a:t>
            </a:r>
            <a:r>
              <a:rPr lang="en-GB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).</a:t>
            </a:r>
            <a:endParaRPr lang="en-GB" sz="2000" dirty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  <a:p>
            <a:endParaRPr lang="en-GB" sz="2000" dirty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  <a:p>
            <a:r>
              <a:rPr lang="en-GB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Aside:</a:t>
            </a:r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 the other forms of </a:t>
            </a:r>
            <a:r>
              <a:rPr lang="en-GB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cast                are explored later</a:t>
            </a:r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.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6355605"/>
              </p:ext>
            </p:extLst>
          </p:nvPr>
        </p:nvGraphicFramePr>
        <p:xfrm>
          <a:off x="4067944" y="1923678"/>
          <a:ext cx="4752528" cy="528828"/>
        </p:xfrm>
        <a:graphic>
          <a:graphicData uri="http://schemas.openxmlformats.org/drawingml/2006/table">
            <a:tbl>
              <a:tblPr firstRow="1" firstCol="1" bandRow="1">
                <a:tableStyleId>{3B4B98B0-60AC-42C2-AFA5-B58CD77FA1E5}</a:tableStyleId>
              </a:tblPr>
              <a:tblGrid>
                <a:gridCol w="398221"/>
                <a:gridCol w="4354307"/>
              </a:tblGrid>
              <a:tr h="0"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GB" sz="1000" b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1</a:t>
                      </a:r>
                      <a:endParaRPr lang="en-GB" sz="1100" b="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5725" indent="0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pt-BR" sz="1400" b="1" dirty="0" smtClean="0">
                          <a:solidFill>
                            <a:srgbClr val="0070C0"/>
                          </a:solidFill>
                          <a:effectLst/>
                          <a:latin typeface="Courier New" pitchFamily="49" charset="0"/>
                          <a:ea typeface="Calibri"/>
                          <a:cs typeface="Courier New" pitchFamily="49" charset="0"/>
                        </a:rPr>
                        <a:t>int</a:t>
                      </a:r>
                      <a:r>
                        <a:rPr lang="pt-BR" sz="1400" b="1" dirty="0" smtClean="0"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Calibri"/>
                          <a:cs typeface="Courier New" pitchFamily="49" charset="0"/>
                        </a:rPr>
                        <a:t> n = 2, m = 4;</a:t>
                      </a:r>
                    </a:p>
                  </a:txBody>
                  <a:tcPr marL="9525" marR="9525" marT="9525" marB="95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GB" sz="1100" b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2</a:t>
                      </a:r>
                      <a:endParaRPr lang="en-GB" sz="1100" b="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5725" marR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  <a:defRPr/>
                      </a:pPr>
                      <a:r>
                        <a:rPr lang="en-GB" sz="1400" b="1" dirty="0" smtClean="0">
                          <a:solidFill>
                            <a:srgbClr val="0070C0"/>
                          </a:solidFill>
                          <a:effectLst/>
                          <a:latin typeface="Courier New" pitchFamily="49" charset="0"/>
                          <a:ea typeface="Calibri"/>
                          <a:cs typeface="Courier New" pitchFamily="49" charset="0"/>
                        </a:rPr>
                        <a:t>double</a:t>
                      </a:r>
                      <a:r>
                        <a:rPr lang="en-GB" sz="1400" b="1" dirty="0" smtClean="0">
                          <a:effectLst/>
                          <a:latin typeface="Courier New" pitchFamily="49" charset="0"/>
                          <a:ea typeface="Calibri"/>
                          <a:cs typeface="Courier New" pitchFamily="49" charset="0"/>
                        </a:rPr>
                        <a:t> </a:t>
                      </a:r>
                      <a:r>
                        <a:rPr lang="en-GB" sz="1400" b="1" dirty="0" err="1" smtClean="0">
                          <a:effectLst/>
                          <a:latin typeface="Courier New" pitchFamily="49" charset="0"/>
                          <a:ea typeface="Calibri"/>
                          <a:cs typeface="Courier New" pitchFamily="49" charset="0"/>
                        </a:rPr>
                        <a:t>ans</a:t>
                      </a:r>
                      <a:r>
                        <a:rPr lang="en-GB" sz="1400" b="1" dirty="0" smtClean="0">
                          <a:effectLst/>
                          <a:latin typeface="Courier New" pitchFamily="49" charset="0"/>
                          <a:ea typeface="Calibri"/>
                          <a:cs typeface="Courier New" pitchFamily="49" charset="0"/>
                        </a:rPr>
                        <a:t> = n/</a:t>
                      </a:r>
                      <a:r>
                        <a:rPr lang="en-GB" sz="1400" b="1" dirty="0" err="1" smtClean="0">
                          <a:solidFill>
                            <a:srgbClr val="0070C0"/>
                          </a:solidFill>
                          <a:effectLst/>
                          <a:latin typeface="Courier New" pitchFamily="49" charset="0"/>
                          <a:ea typeface="Calibri"/>
                          <a:cs typeface="Courier New" pitchFamily="49" charset="0"/>
                        </a:rPr>
                        <a:t>static_cast</a:t>
                      </a:r>
                      <a:r>
                        <a:rPr lang="en-GB" sz="1400" b="1" dirty="0" smtClean="0">
                          <a:solidFill>
                            <a:srgbClr val="0070C0"/>
                          </a:solidFill>
                          <a:effectLst/>
                          <a:latin typeface="Courier New" pitchFamily="49" charset="0"/>
                          <a:ea typeface="Calibri"/>
                          <a:cs typeface="Courier New" pitchFamily="49" charset="0"/>
                        </a:rPr>
                        <a:t>&lt;double&gt;</a:t>
                      </a:r>
                      <a:r>
                        <a:rPr lang="en-GB" sz="1400" b="1" dirty="0" smtClean="0">
                          <a:effectLst/>
                          <a:latin typeface="Courier New" pitchFamily="49" charset="0"/>
                          <a:ea typeface="Calibri"/>
                          <a:cs typeface="Courier New" pitchFamily="49" charset="0"/>
                        </a:rPr>
                        <a:t>(m);</a:t>
                      </a:r>
                    </a:p>
                  </a:txBody>
                  <a:tcPr marL="9525" marR="9525" marT="9525" marB="95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08240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AsOne/>
      </p:bldGraphic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4045435"/>
              </p:ext>
            </p:extLst>
          </p:nvPr>
        </p:nvGraphicFramePr>
        <p:xfrm>
          <a:off x="4932040" y="627534"/>
          <a:ext cx="3672408" cy="793242"/>
        </p:xfrm>
        <a:graphic>
          <a:graphicData uri="http://schemas.openxmlformats.org/drawingml/2006/table">
            <a:tbl>
              <a:tblPr firstRow="1" firstCol="1" bandRow="1">
                <a:tableStyleId>{3B4B98B0-60AC-42C2-AFA5-B58CD77FA1E5}</a:tableStyleId>
              </a:tblPr>
              <a:tblGrid>
                <a:gridCol w="307716"/>
                <a:gridCol w="3364692"/>
              </a:tblGrid>
              <a:tr h="0"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GB" sz="1000" b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1</a:t>
                      </a:r>
                      <a:endParaRPr lang="en-GB" sz="1100" b="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5725" indent="0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pt-BR" sz="1400" b="1" dirty="0" smtClean="0">
                          <a:solidFill>
                            <a:srgbClr val="0070C0"/>
                          </a:solidFill>
                          <a:effectLst/>
                          <a:latin typeface="Courier New" pitchFamily="49" charset="0"/>
                          <a:ea typeface="Calibri"/>
                          <a:cs typeface="Courier New" pitchFamily="49" charset="0"/>
                        </a:rPr>
                        <a:t>int</a:t>
                      </a:r>
                      <a:r>
                        <a:rPr lang="pt-BR" sz="1400" b="1" dirty="0" smtClean="0"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Calibri"/>
                          <a:cs typeface="Courier New" pitchFamily="49" charset="0"/>
                        </a:rPr>
                        <a:t> n=2, m=4;</a:t>
                      </a:r>
                    </a:p>
                  </a:txBody>
                  <a:tcPr marL="9525" marR="9525" marT="9525" marB="95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GB" sz="1100" b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2</a:t>
                      </a:r>
                      <a:endParaRPr lang="en-GB" sz="1100" b="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5725" marR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  <a:defRPr/>
                      </a:pPr>
                      <a:r>
                        <a:rPr lang="en-GB" sz="1400" b="1" dirty="0" smtClean="0">
                          <a:solidFill>
                            <a:srgbClr val="0070C0"/>
                          </a:solidFill>
                          <a:effectLst/>
                          <a:latin typeface="Courier New" pitchFamily="49" charset="0"/>
                          <a:ea typeface="Calibri"/>
                          <a:cs typeface="Courier New" pitchFamily="49" charset="0"/>
                        </a:rPr>
                        <a:t>double</a:t>
                      </a:r>
                      <a:r>
                        <a:rPr lang="en-GB" sz="1400" b="1" dirty="0" smtClean="0"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Calibri"/>
                          <a:cs typeface="Courier New" pitchFamily="49" charset="0"/>
                        </a:rPr>
                        <a:t> </a:t>
                      </a:r>
                      <a:r>
                        <a:rPr lang="en-GB" sz="1400" b="1" dirty="0" err="1" smtClean="0"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Calibri"/>
                          <a:cs typeface="Courier New" pitchFamily="49" charset="0"/>
                        </a:rPr>
                        <a:t>ans</a:t>
                      </a:r>
                      <a:r>
                        <a:rPr lang="en-GB" sz="1400" b="1" dirty="0" smtClean="0"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Calibri"/>
                          <a:cs typeface="Courier New" pitchFamily="49" charset="0"/>
                        </a:rPr>
                        <a:t> = n/(</a:t>
                      </a:r>
                      <a:r>
                        <a:rPr lang="en-GB" sz="1400" b="1" dirty="0" smtClean="0">
                          <a:solidFill>
                            <a:srgbClr val="0070C0"/>
                          </a:solidFill>
                          <a:effectLst/>
                          <a:latin typeface="Courier New" pitchFamily="49" charset="0"/>
                          <a:ea typeface="Calibri"/>
                          <a:cs typeface="Courier New" pitchFamily="49" charset="0"/>
                        </a:rPr>
                        <a:t>double</a:t>
                      </a:r>
                      <a:r>
                        <a:rPr lang="en-GB" sz="1400" b="1" dirty="0" smtClean="0"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Calibri"/>
                          <a:cs typeface="Courier New" pitchFamily="49" charset="0"/>
                        </a:rPr>
                        <a:t>)m;</a:t>
                      </a:r>
                    </a:p>
                  </a:txBody>
                  <a:tcPr marL="9525" marR="9525" marT="9525" marB="95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GB" sz="1100" b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3</a:t>
                      </a:r>
                      <a:endParaRPr lang="en-GB" sz="1100" b="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5725" marR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  <a:defRPr/>
                      </a:pPr>
                      <a:r>
                        <a:rPr lang="en-GB" sz="1400" b="1" dirty="0" smtClean="0">
                          <a:solidFill>
                            <a:srgbClr val="0070C0"/>
                          </a:solidFill>
                          <a:effectLst/>
                          <a:latin typeface="Courier New" pitchFamily="49" charset="0"/>
                          <a:ea typeface="Calibri"/>
                          <a:cs typeface="Courier New" pitchFamily="49" charset="0"/>
                        </a:rPr>
                        <a:t>double</a:t>
                      </a:r>
                      <a:r>
                        <a:rPr lang="en-GB" sz="1400" b="1" dirty="0" smtClean="0"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Calibri"/>
                          <a:cs typeface="Courier New" pitchFamily="49" charset="0"/>
                        </a:rPr>
                        <a:t> </a:t>
                      </a:r>
                      <a:r>
                        <a:rPr lang="en-GB" sz="1400" b="1" dirty="0" err="1" smtClean="0"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Calibri"/>
                          <a:cs typeface="Courier New" pitchFamily="49" charset="0"/>
                        </a:rPr>
                        <a:t>ans</a:t>
                      </a:r>
                      <a:r>
                        <a:rPr lang="en-GB" sz="1400" b="1" dirty="0" smtClean="0"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Calibri"/>
                          <a:cs typeface="Courier New" pitchFamily="49" charset="0"/>
                        </a:rPr>
                        <a:t> = n/</a:t>
                      </a:r>
                      <a:r>
                        <a:rPr lang="en-GB" sz="1400" b="1" dirty="0" smtClean="0">
                          <a:solidFill>
                            <a:srgbClr val="0070C0"/>
                          </a:solidFill>
                          <a:effectLst/>
                          <a:latin typeface="Courier New" pitchFamily="49" charset="0"/>
                          <a:ea typeface="Calibri"/>
                          <a:cs typeface="Courier New" pitchFamily="49" charset="0"/>
                        </a:rPr>
                        <a:t>double</a:t>
                      </a:r>
                      <a:r>
                        <a:rPr lang="en-GB" sz="1400" b="1" dirty="0" smtClean="0"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Calibri"/>
                          <a:cs typeface="Courier New" pitchFamily="49" charset="0"/>
                        </a:rPr>
                        <a:t>(m);</a:t>
                      </a:r>
                    </a:p>
                  </a:txBody>
                  <a:tcPr marL="9525" marR="9525" marT="9525" marB="95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pic>
        <p:nvPicPr>
          <p:cNvPr id="9220" name="Picture 4" descr="http://upload.wikimedia.org/wikipedia/commons/thumb/f/f7/Nuvola_apps_important.svg/202px-Nuvola_apps_important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853081"/>
            <a:ext cx="873868" cy="726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9884777"/>
              </p:ext>
            </p:extLst>
          </p:nvPr>
        </p:nvGraphicFramePr>
        <p:xfrm>
          <a:off x="-230426" y="3650716"/>
          <a:ext cx="7106682" cy="793242"/>
        </p:xfrm>
        <a:graphic>
          <a:graphicData uri="http://schemas.openxmlformats.org/drawingml/2006/table">
            <a:tbl>
              <a:tblPr firstRow="1" firstCol="1" bandRow="1">
                <a:tableStyleId>{3B4B98B0-60AC-42C2-AFA5-B58CD77FA1E5}</a:tableStyleId>
              </a:tblPr>
              <a:tblGrid>
                <a:gridCol w="595479"/>
                <a:gridCol w="6511203"/>
              </a:tblGrid>
              <a:tr h="0"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GB" sz="1000" b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1</a:t>
                      </a:r>
                      <a:endParaRPr lang="en-GB" sz="1100" b="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5725" indent="0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pt-BR" sz="1400" b="1" dirty="0" smtClean="0">
                          <a:solidFill>
                            <a:srgbClr val="0070C0"/>
                          </a:solidFill>
                          <a:effectLst/>
                          <a:latin typeface="Courier New" pitchFamily="49" charset="0"/>
                          <a:ea typeface="Calibri"/>
                          <a:cs typeface="Courier New" pitchFamily="49" charset="0"/>
                        </a:rPr>
                        <a:t>double</a:t>
                      </a:r>
                      <a:r>
                        <a:rPr lang="pt-BR" sz="1400" b="1" dirty="0" smtClean="0"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Calibri"/>
                          <a:cs typeface="Courier New" pitchFamily="49" charset="0"/>
                        </a:rPr>
                        <a:t> *ptrData = </a:t>
                      </a:r>
                      <a:r>
                        <a:rPr lang="pt-BR" sz="1400" b="1" dirty="0" smtClean="0">
                          <a:solidFill>
                            <a:srgbClr val="0070C0"/>
                          </a:solidFill>
                          <a:effectLst/>
                          <a:latin typeface="Courier New" pitchFamily="49" charset="0"/>
                          <a:ea typeface="Calibri"/>
                          <a:cs typeface="Courier New" pitchFamily="49" charset="0"/>
                        </a:rPr>
                        <a:t>new double</a:t>
                      </a:r>
                      <a:r>
                        <a:rPr lang="pt-BR" sz="1400" b="1" dirty="0" smtClean="0"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Calibri"/>
                          <a:cs typeface="Courier New" pitchFamily="49" charset="0"/>
                        </a:rPr>
                        <a:t>[10];</a:t>
                      </a:r>
                    </a:p>
                  </a:txBody>
                  <a:tcPr marL="9525" marR="9525" marT="9525" marB="95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GB" sz="1100" b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2</a:t>
                      </a:r>
                      <a:endParaRPr lang="en-GB" sz="1100" b="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5725" marR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  <a:defRPr/>
                      </a:pPr>
                      <a:r>
                        <a:rPr lang="en-GB" sz="1400" b="1" dirty="0" smtClean="0">
                          <a:solidFill>
                            <a:srgbClr val="0070C0"/>
                          </a:solidFill>
                          <a:effectLst/>
                          <a:latin typeface="Courier New" pitchFamily="49" charset="0"/>
                          <a:ea typeface="Calibri"/>
                          <a:cs typeface="Courier New" pitchFamily="49" charset="0"/>
                        </a:rPr>
                        <a:t>char</a:t>
                      </a:r>
                      <a:r>
                        <a:rPr lang="en-GB" sz="1400" b="1" dirty="0" smtClean="0"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Calibri"/>
                          <a:cs typeface="Courier New" pitchFamily="49" charset="0"/>
                        </a:rPr>
                        <a:t> *</a:t>
                      </a:r>
                      <a:r>
                        <a:rPr lang="en-GB" sz="1400" b="1" dirty="0" err="1" smtClean="0"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Calibri"/>
                          <a:cs typeface="Courier New" pitchFamily="49" charset="0"/>
                        </a:rPr>
                        <a:t>ptrC</a:t>
                      </a:r>
                      <a:r>
                        <a:rPr lang="en-GB" sz="1400" b="1" dirty="0" smtClean="0"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Calibri"/>
                          <a:cs typeface="Courier New" pitchFamily="49" charset="0"/>
                        </a:rPr>
                        <a:t> = (</a:t>
                      </a:r>
                      <a:r>
                        <a:rPr lang="en-GB" sz="1400" b="1" dirty="0" smtClean="0">
                          <a:solidFill>
                            <a:srgbClr val="0070C0"/>
                          </a:solidFill>
                          <a:effectLst/>
                          <a:latin typeface="Courier New" pitchFamily="49" charset="0"/>
                          <a:ea typeface="Calibri"/>
                          <a:cs typeface="Courier New" pitchFamily="49" charset="0"/>
                        </a:rPr>
                        <a:t>char</a:t>
                      </a:r>
                      <a:r>
                        <a:rPr lang="en-GB" sz="1400" b="1" dirty="0" smtClean="0"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Calibri"/>
                          <a:cs typeface="Courier New" pitchFamily="49" charset="0"/>
                        </a:rPr>
                        <a:t> *)</a:t>
                      </a:r>
                      <a:r>
                        <a:rPr lang="en-GB" sz="1400" b="1" dirty="0" err="1" smtClean="0"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Calibri"/>
                          <a:cs typeface="Courier New" pitchFamily="49" charset="0"/>
                        </a:rPr>
                        <a:t>ptrData</a:t>
                      </a:r>
                      <a:r>
                        <a:rPr lang="en-GB" sz="1400" b="1" dirty="0" smtClean="0"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Calibri"/>
                          <a:cs typeface="Courier New" pitchFamily="49" charset="0"/>
                        </a:rPr>
                        <a:t>; </a:t>
                      </a:r>
                      <a:r>
                        <a:rPr lang="en-GB" sz="1400" b="1" dirty="0" smtClean="0">
                          <a:solidFill>
                            <a:srgbClr val="00B050"/>
                          </a:solidFill>
                          <a:effectLst/>
                          <a:latin typeface="Courier New" pitchFamily="49" charset="0"/>
                          <a:ea typeface="Calibri"/>
                          <a:cs typeface="Courier New" pitchFamily="49" charset="0"/>
                        </a:rPr>
                        <a:t>// Will compile – dangerous</a:t>
                      </a:r>
                    </a:p>
                  </a:txBody>
                  <a:tcPr marL="9525" marR="9525" marT="9525" marB="95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GB" sz="1100" b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3</a:t>
                      </a:r>
                      <a:endParaRPr lang="en-GB" sz="1100" b="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5725" marR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  <a:defRPr/>
                      </a:pPr>
                      <a:r>
                        <a:rPr lang="en-GB" sz="1400" b="1" dirty="0" smtClean="0">
                          <a:solidFill>
                            <a:srgbClr val="0070C0"/>
                          </a:solidFill>
                          <a:effectLst/>
                          <a:latin typeface="Courier New" pitchFamily="49" charset="0"/>
                          <a:ea typeface="Calibri"/>
                          <a:cs typeface="Courier New" pitchFamily="49" charset="0"/>
                        </a:rPr>
                        <a:t>char</a:t>
                      </a:r>
                      <a:r>
                        <a:rPr lang="en-GB" sz="1400" b="1" dirty="0" smtClean="0">
                          <a:effectLst/>
                          <a:latin typeface="Courier New" pitchFamily="49" charset="0"/>
                          <a:ea typeface="Calibri"/>
                          <a:cs typeface="Courier New" pitchFamily="49" charset="0"/>
                        </a:rPr>
                        <a:t> *</a:t>
                      </a:r>
                      <a:r>
                        <a:rPr lang="en-GB" sz="1400" b="1" dirty="0" err="1" smtClean="0">
                          <a:effectLst/>
                          <a:latin typeface="Courier New" pitchFamily="49" charset="0"/>
                          <a:ea typeface="Calibri"/>
                          <a:cs typeface="Courier New" pitchFamily="49" charset="0"/>
                        </a:rPr>
                        <a:t>ptrC</a:t>
                      </a:r>
                      <a:r>
                        <a:rPr lang="en-GB" sz="1400" b="1" dirty="0" smtClean="0">
                          <a:effectLst/>
                          <a:latin typeface="Courier New" pitchFamily="49" charset="0"/>
                          <a:ea typeface="Calibri"/>
                          <a:cs typeface="Courier New" pitchFamily="49" charset="0"/>
                        </a:rPr>
                        <a:t> = </a:t>
                      </a:r>
                      <a:r>
                        <a:rPr lang="en-GB" sz="1400" b="1" dirty="0" err="1" smtClean="0">
                          <a:solidFill>
                            <a:srgbClr val="0070C0"/>
                          </a:solidFill>
                          <a:effectLst/>
                          <a:latin typeface="Courier New" pitchFamily="49" charset="0"/>
                          <a:ea typeface="Calibri"/>
                          <a:cs typeface="Courier New" pitchFamily="49" charset="0"/>
                        </a:rPr>
                        <a:t>static_cast</a:t>
                      </a:r>
                      <a:r>
                        <a:rPr lang="en-GB" sz="1400" b="1" dirty="0" smtClean="0">
                          <a:effectLst/>
                          <a:latin typeface="Courier New" pitchFamily="49" charset="0"/>
                          <a:ea typeface="Calibri"/>
                          <a:cs typeface="Courier New" pitchFamily="49" charset="0"/>
                        </a:rPr>
                        <a:t>&lt;</a:t>
                      </a:r>
                      <a:r>
                        <a:rPr lang="en-GB" sz="1400" b="1" dirty="0" smtClean="0">
                          <a:solidFill>
                            <a:srgbClr val="0070C0"/>
                          </a:solidFill>
                          <a:effectLst/>
                          <a:latin typeface="Courier New" pitchFamily="49" charset="0"/>
                          <a:ea typeface="Calibri"/>
                          <a:cs typeface="Courier New" pitchFamily="49" charset="0"/>
                        </a:rPr>
                        <a:t>char</a:t>
                      </a:r>
                      <a:r>
                        <a:rPr lang="en-GB" sz="1400" b="1" dirty="0" smtClean="0">
                          <a:effectLst/>
                          <a:latin typeface="Courier New" pitchFamily="49" charset="0"/>
                          <a:ea typeface="Calibri"/>
                          <a:cs typeface="Courier New" pitchFamily="49" charset="0"/>
                        </a:rPr>
                        <a:t> *&gt;(</a:t>
                      </a:r>
                      <a:r>
                        <a:rPr lang="en-GB" sz="1400" b="1" dirty="0" err="1" smtClean="0">
                          <a:effectLst/>
                          <a:latin typeface="Courier New" pitchFamily="49" charset="0"/>
                          <a:ea typeface="Calibri"/>
                          <a:cs typeface="Courier New" pitchFamily="49" charset="0"/>
                        </a:rPr>
                        <a:t>ptrData</a:t>
                      </a:r>
                      <a:r>
                        <a:rPr lang="en-GB" sz="1400" b="1" dirty="0" smtClean="0">
                          <a:effectLst/>
                          <a:latin typeface="Courier New" pitchFamily="49" charset="0"/>
                          <a:ea typeface="Calibri"/>
                          <a:cs typeface="Courier New" pitchFamily="49" charset="0"/>
                        </a:rPr>
                        <a:t>); </a:t>
                      </a:r>
                      <a:r>
                        <a:rPr lang="en-GB" sz="1400" b="1" dirty="0" smtClean="0">
                          <a:solidFill>
                            <a:srgbClr val="00B050"/>
                          </a:solidFill>
                          <a:effectLst/>
                          <a:latin typeface="Courier New" pitchFamily="49" charset="0"/>
                          <a:ea typeface="Calibri"/>
                          <a:cs typeface="Courier New" pitchFamily="49" charset="0"/>
                        </a:rPr>
                        <a:t>// Won't compile</a:t>
                      </a:r>
                    </a:p>
                  </a:txBody>
                  <a:tcPr marL="9525" marR="9525" marT="9525" marB="95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79512" y="528231"/>
            <a:ext cx="5040560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C++ has two old style casts which are mostly equivalent to </a:t>
            </a:r>
            <a:r>
              <a:rPr lang="en-GB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static_cast</a:t>
            </a:r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 but use a different notation as shown </a:t>
            </a:r>
            <a:r>
              <a:rPr lang="en-GB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opposite:</a:t>
            </a:r>
          </a:p>
          <a:p>
            <a:endParaRPr lang="en-GB" sz="1000" dirty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  <a:p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C++ can also perform automatic type casting (where a cast is not </a:t>
            </a:r>
            <a:r>
              <a:rPr lang="en-GB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explicitly needed</a:t>
            </a:r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). This is known as type coercion.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187624" y="2871976"/>
            <a:ext cx="57606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It is recommended that ‘old’ style C++ </a:t>
            </a:r>
            <a:r>
              <a:rPr lang="en-GB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casts are </a:t>
            </a:r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not used as they </a:t>
            </a:r>
            <a:r>
              <a:rPr lang="en-GB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permit potentially </a:t>
            </a:r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dangerous casts, e.g.:</a:t>
            </a:r>
          </a:p>
        </p:txBody>
      </p:sp>
    </p:spTree>
    <p:extLst>
      <p:ext uri="{BB962C8B-B14F-4D97-AF65-F5344CB8AC3E}">
        <p14:creationId xmlns:p14="http://schemas.microsoft.com/office/powerpoint/2010/main" val="3987859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7708"/>
            <a:ext cx="9174222" cy="53877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ounded Rectangle 2"/>
          <p:cNvSpPr/>
          <p:nvPr/>
        </p:nvSpPr>
        <p:spPr>
          <a:xfrm>
            <a:off x="4860032" y="267495"/>
            <a:ext cx="4102243" cy="1872208"/>
          </a:xfrm>
          <a:prstGeom prst="roundRect">
            <a:avLst>
              <a:gd name="adj" fmla="val 8550"/>
            </a:avLst>
          </a:prstGeom>
          <a:solidFill>
            <a:srgbClr val="FFFFFF">
              <a:alpha val="80000"/>
            </a:srgb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427984" y="195486"/>
            <a:ext cx="4496287" cy="2232248"/>
          </a:xfrm>
          <a:prstGeom prst="rect">
            <a:avLst/>
          </a:prstGeom>
        </p:spPr>
        <p:txBody>
          <a:bodyPr/>
          <a:lstStyle>
            <a:lvl1pPr marL="320040" indent="-320040" algn="r" defTabSz="914400" rtl="0" eaLnBrk="1" latinLnBrk="0" hangingPunct="1">
              <a:spcBef>
                <a:spcPct val="0"/>
              </a:spcBef>
              <a:buClr>
                <a:schemeClr val="accent6">
                  <a:lumMod val="75000"/>
                </a:schemeClr>
              </a:buClr>
              <a:buSzPct val="128000"/>
              <a:buFont typeface="Georgia" pitchFamily="18" charset="0"/>
              <a:buChar char="*"/>
              <a:defRPr sz="4600" b="1" i="0" kern="120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>
                  <a:reflection blurRad="6350" stA="55000" endA="300" endPos="455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indent="0">
              <a:buFont typeface="Georgia" pitchFamily="18" charset="0"/>
              <a:buNone/>
            </a:pPr>
            <a:r>
              <a:rPr lang="en-GB" sz="4000" dirty="0" smtClean="0">
                <a:solidFill>
                  <a:schemeClr val="tx1"/>
                </a:solidFill>
                <a:effectLst/>
                <a:latin typeface="Calibri" pitchFamily="34" charset="0"/>
              </a:rPr>
              <a:t>Here Be Monsters: </a:t>
            </a:r>
            <a:r>
              <a:rPr lang="en-GB" sz="4000" b="0" dirty="0" smtClean="0">
                <a:solidFill>
                  <a:schemeClr val="tx1"/>
                </a:solidFill>
                <a:effectLst/>
                <a:latin typeface="Calibri" pitchFamily="34" charset="0"/>
              </a:rPr>
              <a:t>Integers can be Booleans</a:t>
            </a:r>
            <a:endParaRPr lang="en-GB" sz="4000" b="0" dirty="0"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1365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9512" y="627534"/>
            <a:ext cx="8352928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C++ permits an </a:t>
            </a:r>
            <a:r>
              <a:rPr lang="en-GB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 </a:t>
            </a:r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to be used as a Boolean value and a </a:t>
            </a:r>
            <a:r>
              <a:rPr lang="en-GB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bool</a:t>
            </a:r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 to be used as an </a:t>
            </a:r>
            <a:r>
              <a:rPr lang="en-GB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. Any nonzero number is considered to be </a:t>
            </a:r>
            <a:r>
              <a:rPr lang="en-GB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true</a:t>
            </a:r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 and 0 is considered to be </a:t>
            </a:r>
            <a:r>
              <a:rPr lang="en-GB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false</a:t>
            </a:r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.</a:t>
            </a:r>
          </a:p>
          <a:p>
            <a:endParaRPr lang="en-GB" sz="1000" dirty="0" smtClean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  <a:p>
            <a:r>
              <a:rPr lang="en-GB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This </a:t>
            </a:r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can lead to unobvious outcomes. For example, if you want to trigger an action </a:t>
            </a:r>
            <a:r>
              <a:rPr lang="en-GB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if </a:t>
            </a:r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a counter </a:t>
            </a:r>
            <a:r>
              <a:rPr lang="en-GB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 is less than a target </a:t>
            </a:r>
            <a:r>
              <a:rPr lang="en-GB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 what is the outcome of the </a:t>
            </a:r>
            <a:r>
              <a:rPr lang="en-GB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following:</a:t>
            </a:r>
            <a:endParaRPr lang="en-GB" sz="2000" dirty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4073454"/>
              </p:ext>
            </p:extLst>
          </p:nvPr>
        </p:nvGraphicFramePr>
        <p:xfrm>
          <a:off x="611560" y="2859782"/>
          <a:ext cx="4752528" cy="528828"/>
        </p:xfrm>
        <a:graphic>
          <a:graphicData uri="http://schemas.openxmlformats.org/drawingml/2006/table">
            <a:tbl>
              <a:tblPr firstRow="1" firstCol="1" bandRow="1">
                <a:tableStyleId>{3B4B98B0-60AC-42C2-AFA5-B58CD77FA1E5}</a:tableStyleId>
              </a:tblPr>
              <a:tblGrid>
                <a:gridCol w="398221"/>
                <a:gridCol w="4354307"/>
              </a:tblGrid>
              <a:tr h="0"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GB" sz="1000" b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1</a:t>
                      </a:r>
                      <a:endParaRPr lang="en-GB" sz="1100" b="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5725" indent="0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pt-BR" sz="1400" b="1" dirty="0" smtClean="0">
                          <a:solidFill>
                            <a:srgbClr val="0070C0"/>
                          </a:solidFill>
                          <a:effectLst/>
                          <a:latin typeface="Courier New" pitchFamily="49" charset="0"/>
                          <a:ea typeface="Calibri"/>
                          <a:cs typeface="Courier New" pitchFamily="49" charset="0"/>
                        </a:rPr>
                        <a:t>int</a:t>
                      </a:r>
                      <a:r>
                        <a:rPr lang="pt-BR" sz="1400" b="1" dirty="0" smtClean="0"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Calibri"/>
                          <a:cs typeface="Courier New" pitchFamily="49" charset="0"/>
                        </a:rPr>
                        <a:t> count = 2, total = 4;</a:t>
                      </a:r>
                    </a:p>
                  </a:txBody>
                  <a:tcPr marL="9525" marR="9525" marT="9525" marB="95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GB" sz="1100" b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2</a:t>
                      </a:r>
                      <a:endParaRPr lang="en-GB" sz="1100" b="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5725" marR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  <a:defRPr/>
                      </a:pPr>
                      <a:r>
                        <a:rPr lang="en-GB" sz="1400" b="1" dirty="0" smtClean="0">
                          <a:solidFill>
                            <a:srgbClr val="0070C0"/>
                          </a:solidFill>
                          <a:effectLst/>
                          <a:latin typeface="Courier New" pitchFamily="49" charset="0"/>
                          <a:ea typeface="Calibri"/>
                          <a:cs typeface="Courier New" pitchFamily="49" charset="0"/>
                        </a:rPr>
                        <a:t>if</a:t>
                      </a:r>
                      <a:r>
                        <a:rPr lang="en-GB" sz="1400" b="1" dirty="0" smtClean="0"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Calibri"/>
                          <a:cs typeface="Courier New" pitchFamily="49" charset="0"/>
                        </a:rPr>
                        <a:t>( ! count &gt; total</a:t>
                      </a:r>
                      <a:r>
                        <a:rPr lang="en-GB" sz="1400" b="1" baseline="0" dirty="0" smtClean="0"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Calibri"/>
                          <a:cs typeface="Courier New" pitchFamily="49" charset="0"/>
                        </a:rPr>
                        <a:t> ) { </a:t>
                      </a:r>
                      <a:r>
                        <a:rPr lang="en-GB" sz="1400" b="1" baseline="0" dirty="0" smtClean="0">
                          <a:solidFill>
                            <a:srgbClr val="FF0000"/>
                          </a:solidFill>
                          <a:effectLst/>
                          <a:latin typeface="Courier New" pitchFamily="49" charset="0"/>
                          <a:ea typeface="Calibri"/>
                          <a:cs typeface="Courier New" pitchFamily="49" charset="0"/>
                        </a:rPr>
                        <a:t>// trigger </a:t>
                      </a:r>
                      <a:r>
                        <a:rPr lang="en-GB" sz="1400" b="1" baseline="0" dirty="0" smtClean="0"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Calibri"/>
                          <a:cs typeface="Courier New" pitchFamily="49" charset="0"/>
                        </a:rPr>
                        <a:t>}</a:t>
                      </a:r>
                      <a:endParaRPr lang="en-GB" sz="1400" b="1" dirty="0" smtClean="0"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Calibri"/>
                        <a:cs typeface="Courier New" pitchFamily="49" charset="0"/>
                      </a:endParaRPr>
                    </a:p>
                  </a:txBody>
                  <a:tcPr marL="9525" marR="9525" marT="9525" marB="95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52478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lipstream">
  <a:themeElements>
    <a:clrScheme name="Foundry">
      <a:dk1>
        <a:sysClr val="windowText" lastClr="000000"/>
      </a:dk1>
      <a:lt1>
        <a:sysClr val="window" lastClr="FFFFFF"/>
      </a:lt1>
      <a:dk2>
        <a:srgbClr val="676A55"/>
      </a:dk2>
      <a:lt2>
        <a:srgbClr val="EAEBDE"/>
      </a:lt2>
      <a:accent1>
        <a:srgbClr val="72A376"/>
      </a:accent1>
      <a:accent2>
        <a:srgbClr val="B0CCB0"/>
      </a:accent2>
      <a:accent3>
        <a:srgbClr val="A8CDD7"/>
      </a:accent3>
      <a:accent4>
        <a:srgbClr val="C0BEAF"/>
      </a:accent4>
      <a:accent5>
        <a:srgbClr val="CEC597"/>
      </a:accent5>
      <a:accent6>
        <a:srgbClr val="E8B7B7"/>
      </a:accent6>
      <a:hlink>
        <a:srgbClr val="DB5353"/>
      </a:hlink>
      <a:folHlink>
        <a:srgbClr val="903638"/>
      </a:folHlink>
    </a:clrScheme>
    <a:fontScheme name="Slipstream">
      <a:majorFont>
        <a:latin typeface="Trebuchet MS"/>
        <a:ea typeface=""/>
        <a:cs typeface=""/>
        <a:font script="Jpan" typeface="HGｺﾞｼｯｸM"/>
        <a:font script="Hang" typeface="HY그래픽B"/>
        <a:font script="Hans" typeface="方正姚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HGｺﾞｼｯｸM"/>
        <a:font script="Hang" typeface="HY그래픽M"/>
        <a:font script="Hans" typeface="方正姚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ipstream">
      <a:fillStyleLst>
        <a:solidFill>
          <a:schemeClr val="phClr"/>
        </a:solidFill>
        <a:gradFill rotWithShape="1">
          <a:gsLst>
            <a:gs pos="28000">
              <a:schemeClr val="phClr">
                <a:tint val="18000"/>
                <a:satMod val="120000"/>
                <a:lumMod val="88000"/>
              </a:schemeClr>
            </a:gs>
            <a:gs pos="100000">
              <a:schemeClr val="phClr">
                <a:tint val="40000"/>
                <a:satMod val="100000"/>
                <a:lumMod val="7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lumMod val="95000"/>
              </a:schemeClr>
            </a:gs>
            <a:gs pos="100000">
              <a:schemeClr val="phClr">
                <a:shade val="82000"/>
                <a:satMod val="125000"/>
                <a:lumMod val="74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75000"/>
              <a:satMod val="125000"/>
              <a:lumMod val="7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50800" dir="5400000" sx="98000" sy="98000" rotWithShape="0">
              <a:srgbClr val="000000">
                <a:alpha val="20000"/>
              </a:srgbClr>
            </a:outerShdw>
          </a:effectLst>
        </a:effectStyle>
        <a:effectStyle>
          <a:effectLst>
            <a:outerShdw blurRad="40005" dist="22984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alanced" dir="tr"/>
          </a:scene3d>
          <a:sp3d prstMaterial="matte">
            <a:bevelT w="19050" h="38100"/>
          </a:sp3d>
        </a:effectStyle>
        <a:effectStyle>
          <a:effectLst>
            <a:reflection blurRad="38100" stA="26000" endPos="23000" dist="25400" dir="5400000" sy="-100000" rotWithShape="0"/>
          </a:effectLst>
          <a:scene3d>
            <a:camera prst="orthographicFront">
              <a:rot lat="0" lon="0" rev="0"/>
            </a:camera>
            <a:lightRig rig="balanced" dir="tr"/>
          </a:scene3d>
          <a:sp3d contourW="14605" prstMaterial="plastic">
            <a:bevelT w="50800"/>
            <a:contourClr>
              <a:schemeClr val="phClr">
                <a:shade val="30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shade val="90000"/>
                <a:satMod val="160000"/>
                <a:lumMod val="100000"/>
              </a:schemeClr>
            </a:gs>
            <a:gs pos="60000">
              <a:schemeClr val="phClr">
                <a:tint val="95000"/>
                <a:shade val="100000"/>
                <a:satMod val="130000"/>
                <a:lumMod val="130000"/>
              </a:schemeClr>
            </a:gs>
            <a:gs pos="100000">
              <a:schemeClr val="phClr">
                <a:tint val="97000"/>
                <a:shade val="100000"/>
                <a:hueMod val="100000"/>
                <a:satMod val="140000"/>
                <a:lumMod val="80000"/>
              </a:schemeClr>
            </a:gs>
          </a:gsLst>
          <a:path path="circle">
            <a:fillToRect l="20000" t="10000" r="20000" b="60000"/>
          </a:path>
        </a:gradFill>
        <a:gradFill rotWithShape="1">
          <a:gsLst>
            <a:gs pos="0">
              <a:schemeClr val="phClr">
                <a:tint val="94000"/>
                <a:satMod val="160000"/>
                <a:lumMod val="160000"/>
              </a:schemeClr>
            </a:gs>
            <a:gs pos="42000">
              <a:schemeClr val="phClr">
                <a:tint val="94000"/>
                <a:shade val="94000"/>
                <a:satMod val="160000"/>
                <a:lumMod val="130000"/>
              </a:schemeClr>
            </a:gs>
            <a:gs pos="100000">
              <a:schemeClr val="phClr">
                <a:tint val="97000"/>
                <a:shade val="94000"/>
                <a:satMod val="180000"/>
                <a:lumMod val="84000"/>
              </a:schemeClr>
            </a:gs>
          </a:gsLst>
          <a:path path="circle">
            <a:fillToRect l="24000" t="44000" r="24000" b="12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0000"/>
                <a:satMod val="155000"/>
              </a:schemeClr>
            </a:gs>
            <a:gs pos="65000">
              <a:schemeClr val="phClr">
                <a:shade val="85000"/>
                <a:satMod val="155000"/>
              </a:schemeClr>
            </a:gs>
            <a:gs pos="100000">
              <a:schemeClr val="phClr">
                <a:shade val="95000"/>
                <a:satMod val="155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4925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algn="tl" rotWithShape="0">
              <a:srgbClr val="000000">
                <a:alpha val="64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prstMaterial="matte">
            <a:bevelT h="22225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0000"/>
                <a:satMod val="155000"/>
              </a:schemeClr>
            </a:gs>
            <a:gs pos="35000">
              <a:schemeClr val="phClr">
                <a:shade val="75000"/>
                <a:satMod val="155000"/>
              </a:schemeClr>
            </a:gs>
            <a:gs pos="100000">
              <a:schemeClr val="phClr">
                <a:tint val="80000"/>
                <a:satMod val="255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77013C18A35F34ABB124A623B7462F5" ma:contentTypeVersion="0" ma:contentTypeDescription="Create a new document." ma:contentTypeScope="" ma:versionID="c8b53229ef314644a75f5a9f7c013cc0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1b05d82d297216baf5b26c55225140df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28643DE9-F67B-4ABB-A774-5501ABA40BCA}"/>
</file>

<file path=customXml/itemProps2.xml><?xml version="1.0" encoding="utf-8"?>
<ds:datastoreItem xmlns:ds="http://schemas.openxmlformats.org/officeDocument/2006/customXml" ds:itemID="{D81A12F9-AC23-489A-8A85-A94A4E0A2CEA}"/>
</file>

<file path=customXml/itemProps3.xml><?xml version="1.0" encoding="utf-8"?>
<ds:datastoreItem xmlns:ds="http://schemas.openxmlformats.org/officeDocument/2006/customXml" ds:itemID="{D7964E01-0E6C-4E94-AC10-3CB9185B1252}"/>
</file>

<file path=docProps/app.xml><?xml version="1.0" encoding="utf-8"?>
<Properties xmlns="http://schemas.openxmlformats.org/officeDocument/2006/extended-properties" xmlns:vt="http://schemas.openxmlformats.org/officeDocument/2006/docPropsVTypes">
  <Template>Slipstream</Template>
  <TotalTime>0</TotalTime>
  <Words>1263</Words>
  <Application>Microsoft Office PowerPoint</Application>
  <PresentationFormat>On-screen Show (16:9)</PresentationFormat>
  <Paragraphs>271</Paragraphs>
  <Slides>16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Arial</vt:lpstr>
      <vt:lpstr>Calibri</vt:lpstr>
      <vt:lpstr>Courier New</vt:lpstr>
      <vt:lpstr>Georgia</vt:lpstr>
      <vt:lpstr>Times New Roman</vt:lpstr>
      <vt:lpstr>Trebuchet MS</vt:lpstr>
      <vt:lpstr>Slipstream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2013-01-08T13:39:25Z</dcterms:created>
  <dcterms:modified xsi:type="dcterms:W3CDTF">2015-01-12T09:45:32Z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LCID">
    <vt:i4>1033</vt:i4>
  </property>
  <property fmtid="{D5CDD505-2E9C-101B-9397-08002B2CF9AE}" pid="3" name="_Version">
    <vt:lpwstr>12.0.4518</vt:lpwstr>
  </property>
  <property fmtid="{D5CDD505-2E9C-101B-9397-08002B2CF9AE}" pid="4" name="ContentTypeId">
    <vt:lpwstr>0x010100E77013C18A35F34ABB124A623B7462F5</vt:lpwstr>
  </property>
</Properties>
</file>